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89" r:id="rId2"/>
    <p:sldId id="290" r:id="rId3"/>
    <p:sldId id="291" r:id="rId4"/>
    <p:sldId id="292" r:id="rId5"/>
    <p:sldId id="406" r:id="rId6"/>
    <p:sldId id="374" r:id="rId7"/>
    <p:sldId id="404" r:id="rId8"/>
    <p:sldId id="294" r:id="rId9"/>
    <p:sldId id="295" r:id="rId10"/>
    <p:sldId id="405" r:id="rId11"/>
    <p:sldId id="299" r:id="rId12"/>
    <p:sldId id="386" r:id="rId13"/>
    <p:sldId id="387" r:id="rId14"/>
    <p:sldId id="296" r:id="rId15"/>
    <p:sldId id="388" r:id="rId16"/>
    <p:sldId id="320" r:id="rId17"/>
    <p:sldId id="301" r:id="rId18"/>
    <p:sldId id="381" r:id="rId19"/>
    <p:sldId id="302" r:id="rId20"/>
    <p:sldId id="377" r:id="rId21"/>
    <p:sldId id="367" r:id="rId22"/>
    <p:sldId id="383" r:id="rId23"/>
    <p:sldId id="385" r:id="rId24"/>
    <p:sldId id="370" r:id="rId25"/>
    <p:sldId id="369" r:id="rId26"/>
    <p:sldId id="373" r:id="rId27"/>
    <p:sldId id="375" r:id="rId28"/>
    <p:sldId id="390" r:id="rId29"/>
    <p:sldId id="391" r:id="rId30"/>
    <p:sldId id="392" r:id="rId31"/>
    <p:sldId id="393" r:id="rId32"/>
    <p:sldId id="394" r:id="rId33"/>
    <p:sldId id="306" r:id="rId34"/>
    <p:sldId id="321" r:id="rId35"/>
    <p:sldId id="309" r:id="rId36"/>
    <p:sldId id="310" r:id="rId37"/>
    <p:sldId id="311" r:id="rId38"/>
    <p:sldId id="288" r:id="rId3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B+k3vlpZItgRIojBlHmOBIdfM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221" autoAdjust="0"/>
  </p:normalViewPr>
  <p:slideViewPr>
    <p:cSldViewPr>
      <p:cViewPr varScale="1">
        <p:scale>
          <a:sx n="59" d="100"/>
          <a:sy n="59" d="100"/>
        </p:scale>
        <p:origin x="952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5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4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64213-FF0A-3648-7349-0554DD9E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3F4406-054E-2686-1C42-6BB6209C5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19F78B-86B8-A761-E751-CBD9136BF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C9CC1A-1F2F-EDC4-AF3F-6FC4A7E41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8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082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27B7E09-0D76-7D48-A1BB-FD023FCB91C8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42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9128-0DA9-6E5C-4A31-F743DEB0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AD391F-18C3-01FB-DE02-126B36FD9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0F3C6D-2FCC-21D3-7013-758AA53B8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2B2BDF-5E3D-4789-A65F-C4508AEFD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748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6E2E3-0378-19D0-CA25-865F9366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1DADCB-CDC4-7AFF-ADB8-85923F084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325CB9-F3AF-919B-8B31-97B3D9E55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35482E-268E-E25E-0666-5103A94B1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72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A950D-C222-C918-0173-BF4B1E784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CD6B5A-6D6C-255B-0244-14523758D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A220C7-1D84-17CA-F3FD-DF5FDBBBB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398BE2-9178-7AC3-52CC-A727C9F7C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05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83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C5A94-35D3-0DA3-AC82-A28D071E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78B207-779F-B6FF-D9E4-A41AE6882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5C8270-2D2D-A642-4DC1-AE15A26C4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32022A-3486-C08E-D459-2538505FF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26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794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0E7F-7F37-50C9-F94C-7759E30F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61929D-8ACB-24B4-B4FB-FD02D1B3D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CAE253-8ABD-ECB6-07C0-FF44C56CD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A4E67E-4375-C37B-CA47-518E48A18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83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C2CF5-4643-C4E4-7FA8-24BEC8CE2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2F4848E-1616-A174-4CB0-4E6CE4064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0F64A0-F48E-164E-D18E-8BF81978E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CD39AC-53E6-FAEF-CDC6-614A6E7E4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41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B964A9-9ED8-9948-8D4B-02F302A6A831}"/>
              </a:ext>
            </a:extLst>
          </p:cNvPr>
          <p:cNvSpPr txBox="1"/>
          <p:nvPr userDrawn="1"/>
        </p:nvSpPr>
        <p:spPr>
          <a:xfrm>
            <a:off x="9415223" y="-666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FF21A56-E3AF-9948-A722-29498DCB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80680" y="7273729"/>
            <a:ext cx="2546740" cy="423736"/>
          </a:xfrm>
          <a:prstGeom prst="rect">
            <a:avLst/>
          </a:prstGeom>
        </p:spPr>
      </p:pic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8B0E3681-611A-484A-925F-CFEF54509417}"/>
              </a:ext>
            </a:extLst>
          </p:cNvPr>
          <p:cNvSpPr txBox="1">
            <a:spLocks/>
          </p:cNvSpPr>
          <p:nvPr userDrawn="1"/>
        </p:nvSpPr>
        <p:spPr>
          <a:xfrm>
            <a:off x="11367088" y="6248400"/>
            <a:ext cx="379654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b="0" i="0" kern="1200">
                <a:solidFill>
                  <a:srgbClr val="1B355D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4299F1-73F7-2141-BE3F-F0AB45DA453F}"/>
              </a:ext>
            </a:extLst>
          </p:cNvPr>
          <p:cNvSpPr txBox="1"/>
          <p:nvPr userDrawn="1"/>
        </p:nvSpPr>
        <p:spPr>
          <a:xfrm>
            <a:off x="190500" y="6411936"/>
            <a:ext cx="621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|</a:t>
            </a:r>
            <a:r>
              <a:rPr lang="es-ES" sz="8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 AGENCIA ESPAÑOLA DE MEDICAMENTOS Y PRODUCTOS SANITARIOS</a:t>
            </a:r>
          </a:p>
        </p:txBody>
      </p:sp>
    </p:spTree>
    <p:extLst>
      <p:ext uri="{BB962C8B-B14F-4D97-AF65-F5344CB8AC3E}">
        <p14:creationId xmlns:p14="http://schemas.microsoft.com/office/powerpoint/2010/main" val="16017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ovalada 5">
            <a:extLst>
              <a:ext uri="{FF2B5EF4-FFF2-40B4-BE49-F238E27FC236}">
                <a16:creationId xmlns:a16="http://schemas.microsoft.com/office/drawing/2014/main" id="{580C2E27-9B29-6340-92C2-1A8ED9407E1F}"/>
              </a:ext>
            </a:extLst>
          </p:cNvPr>
          <p:cNvSpPr/>
          <p:nvPr userDrawn="1"/>
        </p:nvSpPr>
        <p:spPr>
          <a:xfrm rot="14233058">
            <a:off x="2292356" y="2248231"/>
            <a:ext cx="2613546" cy="2541469"/>
          </a:xfrm>
          <a:prstGeom prst="wedgeEllipseCallout">
            <a:avLst/>
          </a:prstGeom>
          <a:noFill/>
          <a:ln w="53975">
            <a:solidFill>
              <a:srgbClr val="304168"/>
            </a:solidFill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mar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6000" kern="1200"/>
              <a:t>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C79C60-7082-D249-90C1-457C7A31ECAA}"/>
              </a:ext>
            </a:extLst>
          </p:cNvPr>
          <p:cNvSpPr txBox="1"/>
          <p:nvPr userDrawn="1"/>
        </p:nvSpPr>
        <p:spPr>
          <a:xfrm>
            <a:off x="190500" y="6411936"/>
            <a:ext cx="621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|</a:t>
            </a:r>
            <a:r>
              <a:rPr lang="es-ES" sz="8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 AGENCIA ESPAÑOLA DE MEDICAMENTOS Y PRODUCTOS SANITARIOS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F2311B-2CC7-B042-B2D0-0B5F790DA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78" y="5980151"/>
            <a:ext cx="2684330" cy="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1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B964A9-9ED8-9948-8D4B-02F302A6A831}"/>
              </a:ext>
            </a:extLst>
          </p:cNvPr>
          <p:cNvSpPr txBox="1"/>
          <p:nvPr userDrawn="1"/>
        </p:nvSpPr>
        <p:spPr>
          <a:xfrm>
            <a:off x="9415223" y="-666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E6A552-4562-0D4C-9FFB-40E2DC80AFDB}"/>
              </a:ext>
            </a:extLst>
          </p:cNvPr>
          <p:cNvSpPr txBox="1"/>
          <p:nvPr userDrawn="1"/>
        </p:nvSpPr>
        <p:spPr>
          <a:xfrm>
            <a:off x="190500" y="6411936"/>
            <a:ext cx="621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|</a:t>
            </a:r>
            <a:r>
              <a:rPr lang="es-ES" sz="8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 AGENCIA ESPAÑOLA DE MEDICAMENTOS Y PRODUCTOS SANITARIOS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3C4A09-F6C7-DE42-8437-927013233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78" y="5980151"/>
            <a:ext cx="2684330" cy="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0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A8EADA4-0B34-EB43-911C-EB22DA59C195}"/>
              </a:ext>
            </a:extLst>
          </p:cNvPr>
          <p:cNvSpPr txBox="1"/>
          <p:nvPr userDrawn="1"/>
        </p:nvSpPr>
        <p:spPr>
          <a:xfrm>
            <a:off x="190500" y="6411936"/>
            <a:ext cx="621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|</a:t>
            </a:r>
            <a:r>
              <a:rPr lang="es-ES" sz="800" b="1" spc="300" dirty="0">
                <a:solidFill>
                  <a:srgbClr val="243A64"/>
                </a:solidFill>
                <a:latin typeface="Montserrat" panose="00000500000000000000" pitchFamily="2" charset="0"/>
              </a:rPr>
              <a:t> AGENCIA ESPAÑOLA DE MEDICAMENTOS Y PRODUCTOS SANITARIOS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F5B952-377F-9441-BC74-758FFC800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78" y="5980151"/>
            <a:ext cx="2684330" cy="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8380164-C537-DE7A-4A64-F279520A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39" y="-1276861"/>
            <a:ext cx="6604953" cy="66492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5A7170-E487-E5B5-3DD8-51EA4C82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529" y="-1020567"/>
            <a:ext cx="3784600" cy="3810000"/>
          </a:xfrm>
          <a:prstGeom prst="rect">
            <a:avLst/>
          </a:prstGeom>
        </p:spPr>
      </p:pic>
      <p:sp>
        <p:nvSpPr>
          <p:cNvPr id="7" name="Título 17">
            <a:extLst>
              <a:ext uri="{FF2B5EF4-FFF2-40B4-BE49-F238E27FC236}">
                <a16:creationId xmlns:a16="http://schemas.microsoft.com/office/drawing/2014/main" id="{87DEA1C8-6524-3794-1FC7-546E84B8BD93}"/>
              </a:ext>
            </a:extLst>
          </p:cNvPr>
          <p:cNvSpPr txBox="1">
            <a:spLocks/>
          </p:cNvSpPr>
          <p:nvPr/>
        </p:nvSpPr>
        <p:spPr>
          <a:xfrm>
            <a:off x="259637" y="2425810"/>
            <a:ext cx="11932364" cy="1414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s-ES" sz="4400" dirty="0">
                <a:solidFill>
                  <a:srgbClr val="BCDDEF"/>
                </a:solidFill>
                <a:latin typeface="Montserrat ExtraBold" pitchFamily="2" charset="77"/>
              </a:rPr>
              <a:t>Productos desinfectantes calificados como medicamentos de uso humano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0D28CBB-52D9-4472-00B6-308EF0A90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7681" y="4474653"/>
            <a:ext cx="1955800" cy="1930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D88D0C-6E38-E73F-3713-2F1B8C3FA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43" y="440663"/>
            <a:ext cx="1104900" cy="1066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BEF3525-E675-9D69-32D2-522503386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293" y="-705926"/>
            <a:ext cx="3434190" cy="3389590"/>
          </a:xfrm>
          <a:prstGeom prst="rect">
            <a:avLst/>
          </a:prstGeom>
        </p:spPr>
      </p:pic>
      <p:sp>
        <p:nvSpPr>
          <p:cNvPr id="23" name="Título 17">
            <a:extLst>
              <a:ext uri="{FF2B5EF4-FFF2-40B4-BE49-F238E27FC236}">
                <a16:creationId xmlns:a16="http://schemas.microsoft.com/office/drawing/2014/main" id="{000E6C49-20E9-608E-FDCE-11B73018D7DB}"/>
              </a:ext>
            </a:extLst>
          </p:cNvPr>
          <p:cNvSpPr txBox="1">
            <a:spLocks/>
          </p:cNvSpPr>
          <p:nvPr/>
        </p:nvSpPr>
        <p:spPr>
          <a:xfrm>
            <a:off x="6746782" y="5372420"/>
            <a:ext cx="2795107" cy="37212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dirty="0">
                <a:latin typeface="Montserrat" pitchFamily="2" charset="77"/>
              </a:rPr>
              <a:t>Nombre</a:t>
            </a:r>
          </a:p>
          <a:p>
            <a:r>
              <a:rPr lang="es-ES" dirty="0">
                <a:latin typeface="Montserrat" pitchFamily="2" charset="77"/>
              </a:rPr>
              <a:t>Cargo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4C221565-3DEE-DE41-8B5D-7C8602EA3867}"/>
              </a:ext>
            </a:extLst>
          </p:cNvPr>
          <p:cNvGrpSpPr/>
          <p:nvPr/>
        </p:nvGrpSpPr>
        <p:grpSpPr>
          <a:xfrm>
            <a:off x="1134071" y="1689180"/>
            <a:ext cx="4305354" cy="563431"/>
            <a:chOff x="1498447" y="2191713"/>
            <a:chExt cx="4368082" cy="6408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0A95A49-3076-0A46-ABF8-1F8AA4AF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8447" y="2191713"/>
              <a:ext cx="640800" cy="6408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8ED8CBC-2C39-1449-8620-E6C52864A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4244" y="2191713"/>
              <a:ext cx="631525" cy="63152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1D3AAF7-8814-0944-853C-F11E2BD05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0766" y="2191713"/>
              <a:ext cx="631525" cy="63152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7E4D5E8-520F-E543-8AEA-B79100F8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47288" y="2191713"/>
              <a:ext cx="631526" cy="631526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DF79477-EE16-AB42-A1C9-1DD02FE1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93811" y="2191713"/>
              <a:ext cx="628861" cy="62886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CA88D4D-201B-F348-ACEB-99E9ECE3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7668" y="2191713"/>
              <a:ext cx="628861" cy="628861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2431E9FC-655F-D441-961B-FD40371D5B55}"/>
              </a:ext>
            </a:extLst>
          </p:cNvPr>
          <p:cNvGrpSpPr/>
          <p:nvPr/>
        </p:nvGrpSpPr>
        <p:grpSpPr>
          <a:xfrm>
            <a:off x="5015880" y="3860990"/>
            <a:ext cx="7003074" cy="504114"/>
            <a:chOff x="3072851" y="3874616"/>
            <a:chExt cx="7389844" cy="630000"/>
          </a:xfrm>
        </p:grpSpPr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EA4C4F37-0154-0942-AC42-B7EC13E6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2851" y="3874616"/>
              <a:ext cx="630000" cy="630000"/>
            </a:xfrm>
            <a:prstGeom prst="rect">
              <a:avLst/>
            </a:prstGeom>
          </p:spPr>
        </p:pic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4184AE5F-E029-1C40-89D4-45293B707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23945" y="3874616"/>
              <a:ext cx="630000" cy="630000"/>
            </a:xfrm>
            <a:prstGeom prst="rect">
              <a:avLst/>
            </a:prstGeom>
          </p:spPr>
        </p:pic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8809F5D0-E5AD-6641-8721-384418AE5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5039" y="3874616"/>
              <a:ext cx="630000" cy="630000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03FCC71E-5633-2A42-9AB7-433B1F1F7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26133" y="3874616"/>
              <a:ext cx="630000" cy="630000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39574A40-4F18-6F4D-8CE5-ABB3A9E9C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77227" y="3874616"/>
              <a:ext cx="630000" cy="630000"/>
            </a:xfrm>
            <a:prstGeom prst="rect">
              <a:avLst/>
            </a:prstGeom>
          </p:spPr>
        </p:pic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72BAA8E7-166A-BA47-85F3-7AD3C933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8321" y="3874616"/>
              <a:ext cx="630000" cy="630000"/>
            </a:xfrm>
            <a:prstGeom prst="rect">
              <a:avLst/>
            </a:prstGeom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DF0E9FDA-7081-7F49-A570-26948C3C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79415" y="3874616"/>
              <a:ext cx="630000" cy="630000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B56587B3-9ACE-C140-9E1D-69BC1CCC0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30509" y="3874616"/>
              <a:ext cx="630000" cy="630000"/>
            </a:xfrm>
            <a:prstGeom prst="rect">
              <a:avLst/>
            </a:prstGeom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48A3B547-411A-1D41-A926-0CF699C8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081603" y="3874616"/>
              <a:ext cx="630000" cy="630000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3ECC31F5-F609-174F-BDAE-0CAC4386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832695" y="3874616"/>
              <a:ext cx="630000" cy="630000"/>
            </a:xfrm>
            <a:prstGeom prst="rect">
              <a:avLst/>
            </a:prstGeom>
          </p:spPr>
        </p:pic>
      </p:grpSp>
      <p:sp>
        <p:nvSpPr>
          <p:cNvPr id="28" name="Rectángulo redondeado 25">
            <a:extLst>
              <a:ext uri="{FF2B5EF4-FFF2-40B4-BE49-F238E27FC236}">
                <a16:creationId xmlns:a16="http://schemas.microsoft.com/office/drawing/2014/main" id="{86C8E03F-8B35-8BD8-8ED1-B18360579F4C}"/>
              </a:ext>
            </a:extLst>
          </p:cNvPr>
          <p:cNvSpPr/>
          <p:nvPr/>
        </p:nvSpPr>
        <p:spPr>
          <a:xfrm>
            <a:off x="219108" y="5281163"/>
            <a:ext cx="5125480" cy="954647"/>
          </a:xfrm>
          <a:prstGeom prst="roundRect">
            <a:avLst>
              <a:gd name="adj" fmla="val 5000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Luisa Valer López-</a:t>
            </a:r>
            <a:r>
              <a:rPr lang="es-ES" dirty="0" err="1"/>
              <a:t>Fando</a:t>
            </a:r>
            <a:r>
              <a:rPr lang="es-ES" dirty="0"/>
              <a:t>. </a:t>
            </a:r>
          </a:p>
          <a:p>
            <a:pPr algn="just"/>
            <a:r>
              <a:rPr lang="es-ES" dirty="0"/>
              <a:t> Responsable del Área de Medicamentos Antiinfecciosos</a:t>
            </a:r>
          </a:p>
          <a:p>
            <a:pPr algn="just"/>
            <a:r>
              <a:rPr lang="es-ES" dirty="0"/>
              <a:t> División de Farmacología y Evaluación Clínica </a:t>
            </a:r>
          </a:p>
        </p:txBody>
      </p:sp>
    </p:spTree>
    <p:extLst>
      <p:ext uri="{BB962C8B-B14F-4D97-AF65-F5344CB8AC3E}">
        <p14:creationId xmlns:p14="http://schemas.microsoft.com/office/powerpoint/2010/main" val="365344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 Rectángulo"/>
          <p:cNvSpPr/>
          <p:nvPr/>
        </p:nvSpPr>
        <p:spPr>
          <a:xfrm>
            <a:off x="1560041" y="30969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Montserrat" pitchFamily="2" charset="77"/>
              </a:rPr>
              <a:t>Normas de eficacia de Antisépticos de piel sana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0" name="3 CuadroTexto"/>
          <p:cNvSpPr txBox="1"/>
          <p:nvPr/>
        </p:nvSpPr>
        <p:spPr>
          <a:xfrm>
            <a:off x="1560041" y="915179"/>
            <a:ext cx="955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99"/>
                </a:solidFill>
                <a:latin typeface="Montserrat" panose="00000500000000000000" pitchFamily="2" charset="0"/>
              </a:rPr>
              <a:t>UNE EN 14885. Antisépticos y desinfectantes químicos.</a:t>
            </a:r>
            <a:r>
              <a:rPr lang="es-ES" sz="20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" sz="2000" b="1" dirty="0">
                <a:solidFill>
                  <a:srgbClr val="006699"/>
                </a:solidFill>
                <a:latin typeface="Montserrat" panose="00000500000000000000" pitchFamily="2" charset="0"/>
              </a:rPr>
              <a:t>Aplicación de las normas europeas para los antisépticos y desinfectantes químicos. </a:t>
            </a:r>
          </a:p>
        </p:txBody>
      </p:sp>
      <p:sp>
        <p:nvSpPr>
          <p:cNvPr id="31" name="Rectángulo redondeado 11">
            <a:extLst>
              <a:ext uri="{FF2B5EF4-FFF2-40B4-BE49-F238E27FC236}">
                <a16:creationId xmlns:a16="http://schemas.microsoft.com/office/drawing/2014/main" id="{8ECF6664-F044-D140-83B5-5D7648F5807B}"/>
              </a:ext>
            </a:extLst>
          </p:cNvPr>
          <p:cNvSpPr/>
          <p:nvPr/>
        </p:nvSpPr>
        <p:spPr>
          <a:xfrm>
            <a:off x="1560040" y="1757569"/>
            <a:ext cx="8763055" cy="1922331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D0D0D0"/>
              </a:solidFill>
            </a:endParaRPr>
          </a:p>
        </p:txBody>
      </p:sp>
      <p:sp>
        <p:nvSpPr>
          <p:cNvPr id="32" name="4 CuadroTexto"/>
          <p:cNvSpPr txBox="1"/>
          <p:nvPr/>
        </p:nvSpPr>
        <p:spPr>
          <a:xfrm>
            <a:off x="2287835" y="1782411"/>
            <a:ext cx="8477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Montserrat" panose="00000500000000000000" pitchFamily="2" charset="0"/>
              </a:rPr>
              <a:t>ÁREA DE APLICACIÓN: ÁREA MÉDICA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800" b="1" dirty="0">
                <a:latin typeface="Montserrat" panose="00000500000000000000" pitchFamily="2" charset="0"/>
              </a:rPr>
              <a:t>Frotado/lavado higiénico</a:t>
            </a:r>
            <a:r>
              <a:rPr lang="es-ES" sz="1800" dirty="0">
                <a:latin typeface="Montserrat" panose="00000500000000000000" pitchFamily="2" charset="0"/>
              </a:rPr>
              <a:t>. Para eliminar microorganismos</a:t>
            </a:r>
            <a:r>
              <a:rPr lang="es-ES" sz="1800" b="1" dirty="0">
                <a:latin typeface="Montserrat" panose="00000500000000000000" pitchFamily="2" charset="0"/>
              </a:rPr>
              <a:t> </a:t>
            </a:r>
            <a:r>
              <a:rPr lang="es-ES" sz="1800" b="1" u="sng" dirty="0">
                <a:latin typeface="Montserrat" panose="00000500000000000000" pitchFamily="2" charset="0"/>
              </a:rPr>
              <a:t>transitorios</a:t>
            </a:r>
          </a:p>
          <a:p>
            <a:pPr marL="285750" indent="-285750">
              <a:buFontTx/>
              <a:buChar char="-"/>
            </a:pPr>
            <a:endParaRPr lang="es-ES" sz="18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800" b="1" dirty="0">
                <a:latin typeface="Montserrat" panose="00000500000000000000" pitchFamily="2" charset="0"/>
              </a:rPr>
              <a:t>Frotado/lavado quirúrgico</a:t>
            </a:r>
            <a:r>
              <a:rPr lang="es-ES" sz="1800" dirty="0">
                <a:latin typeface="Montserrat" panose="00000500000000000000" pitchFamily="2" charset="0"/>
              </a:rPr>
              <a:t>. Para eliminar la flora </a:t>
            </a:r>
            <a:r>
              <a:rPr lang="es-ES" sz="1800" b="1" u="sng" dirty="0">
                <a:latin typeface="Montserrat" panose="00000500000000000000" pitchFamily="2" charset="0"/>
              </a:rPr>
              <a:t>residente</a:t>
            </a:r>
            <a:r>
              <a:rPr lang="es-ES" sz="1800" b="1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es-ES" dirty="0">
              <a:latin typeface="Montserrat" panose="00000500000000000000" pitchFamily="2" charset="0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8AD64F1C-F95A-420E-85A7-6F4C45B1E283}"/>
              </a:ext>
            </a:extLst>
          </p:cNvPr>
          <p:cNvSpPr/>
          <p:nvPr/>
        </p:nvSpPr>
        <p:spPr>
          <a:xfrm>
            <a:off x="335905" y="3943997"/>
            <a:ext cx="5614828" cy="2420707"/>
          </a:xfrm>
          <a:prstGeom prst="roundRect">
            <a:avLst/>
          </a:prstGeom>
          <a:noFill/>
          <a:ln w="28575">
            <a:solidFill>
              <a:srgbClr val="304168"/>
            </a:solidFill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mar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0" kern="1200" dirty="0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8AD64F1C-F95A-420E-85A7-6F4C45B1E283}"/>
              </a:ext>
            </a:extLst>
          </p:cNvPr>
          <p:cNvSpPr/>
          <p:nvPr/>
        </p:nvSpPr>
        <p:spPr>
          <a:xfrm>
            <a:off x="6218620" y="3943998"/>
            <a:ext cx="5688632" cy="2420706"/>
          </a:xfrm>
          <a:prstGeom prst="roundRect">
            <a:avLst/>
          </a:prstGeom>
          <a:noFill/>
          <a:ln w="28575">
            <a:solidFill>
              <a:srgbClr val="304168"/>
            </a:solidFill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mar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0" kern="1200" dirty="0"/>
          </a:p>
        </p:txBody>
      </p:sp>
      <p:sp>
        <p:nvSpPr>
          <p:cNvPr id="35" name="12 CuadroTexto"/>
          <p:cNvSpPr txBox="1"/>
          <p:nvPr/>
        </p:nvSpPr>
        <p:spPr>
          <a:xfrm>
            <a:off x="6526797" y="3943998"/>
            <a:ext cx="511256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Montserrat" panose="00000500000000000000"/>
              </a:rPr>
              <a:t>Dos normas de fase2 /etapa 1</a:t>
            </a:r>
            <a:r>
              <a:rPr lang="es-ES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ES" dirty="0">
                <a:latin typeface="Montserrat" panose="00000500000000000000" pitchFamily="2" charset="0"/>
              </a:rPr>
              <a:t>Ensayos en suspensión en condiciones prácticas simuladas apropiadas para el uso previsto</a:t>
            </a:r>
            <a:endParaRPr lang="es-ES" b="1" dirty="0">
              <a:solidFill>
                <a:srgbClr val="C20734"/>
              </a:solidFill>
              <a:latin typeface="Montserrat" panose="00000500000000000000"/>
            </a:endParaRPr>
          </a:p>
          <a:p>
            <a:endParaRPr lang="es-ES" sz="1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indent="-342900">
              <a:buAutoNum type="alphaLcParenR"/>
            </a:pPr>
            <a:r>
              <a:rPr lang="es-ES" sz="1500" i="1" dirty="0">
                <a:solidFill>
                  <a:schemeClr val="tx1"/>
                </a:solidFill>
                <a:latin typeface="Montserrat" panose="00000500000000000000"/>
              </a:rPr>
              <a:t>Bactericida</a:t>
            </a: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EN 13727 Área médica</a:t>
            </a:r>
          </a:p>
          <a:p>
            <a:pPr indent="-342900">
              <a:buAutoNum type="alphaLcParenR"/>
            </a:pPr>
            <a:endParaRPr lang="es-ES" sz="1500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b) </a:t>
            </a:r>
            <a:r>
              <a:rPr lang="es-ES" sz="1500" i="1" dirty="0" err="1">
                <a:solidFill>
                  <a:schemeClr val="tx1"/>
                </a:solidFill>
                <a:latin typeface="Montserrat" panose="00000500000000000000"/>
              </a:rPr>
              <a:t>Levuricida</a:t>
            </a:r>
            <a:endParaRPr lang="es-ES" sz="1500" i="1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EN 13624 Área médica</a:t>
            </a:r>
          </a:p>
        </p:txBody>
      </p:sp>
      <p:sp>
        <p:nvSpPr>
          <p:cNvPr id="36" name="11 CuadroTexto"/>
          <p:cNvSpPr txBox="1"/>
          <p:nvPr/>
        </p:nvSpPr>
        <p:spPr>
          <a:xfrm>
            <a:off x="601996" y="3943998"/>
            <a:ext cx="5616624" cy="232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Montserrat" panose="00000500000000000000"/>
              </a:rPr>
              <a:t>Una norma de fase 2/etapa 2:</a:t>
            </a:r>
            <a:r>
              <a:rPr lang="es-ES" dirty="0">
                <a:latin typeface="Montserrat" panose="00000500000000000000" pitchFamily="2" charset="0"/>
              </a:rPr>
              <a:t> Ensayos en superficie o piel en condiciones prácticas simuladas apropiadas para el uso previsto. </a:t>
            </a:r>
            <a:endParaRPr lang="es-ES" b="1" dirty="0">
              <a:solidFill>
                <a:srgbClr val="C20734"/>
              </a:solidFill>
              <a:latin typeface="Montserrat" panose="0000050000000000000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EN 1500. Tratamiento higiénico de manos por fricción</a:t>
            </a:r>
          </a:p>
          <a:p>
            <a:endParaRPr lang="es-ES" sz="1500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EN 1499. Lavado higiénico de manos</a:t>
            </a:r>
          </a:p>
          <a:p>
            <a:endParaRPr lang="es-ES" sz="1500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es-ES" sz="1500" dirty="0">
                <a:solidFill>
                  <a:schemeClr val="tx1"/>
                </a:solidFill>
                <a:latin typeface="Montserrat" panose="00000500000000000000"/>
              </a:rPr>
              <a:t>EN 12791. Desinfección quirúrgica de manos</a:t>
            </a:r>
          </a:p>
          <a:p>
            <a:endParaRPr lang="es-E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2293418" y="533447"/>
            <a:ext cx="13965222" cy="1442327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4C957C2C-CADD-1647-BB49-A31E985AF959}"/>
              </a:ext>
            </a:extLst>
          </p:cNvPr>
          <p:cNvSpPr txBox="1">
            <a:spLocks/>
          </p:cNvSpPr>
          <p:nvPr/>
        </p:nvSpPr>
        <p:spPr>
          <a:xfrm>
            <a:off x="84222" y="862307"/>
            <a:ext cx="9035715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just"/>
            <a:r>
              <a:rPr lang="es-ES" sz="24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Resolución de 2 de junio de 2021, de la Agencia Española de Medicamentos y Productos Sanitarios</a:t>
            </a:r>
          </a:p>
          <a:p>
            <a:endParaRPr lang="es-ES" sz="4800" dirty="0">
              <a:latin typeface="Montserrat ExtraBold" pitchFamily="2" charset="77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60875" y="1883293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Artículo 2. Antisépticos destinados al campo quirúrgico preoperatorio y a la desinfección del punto de inyección</a:t>
            </a:r>
            <a:endParaRPr lang="es-ES" sz="2000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695400" y="2798759"/>
            <a:ext cx="10873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ES" sz="1800" dirty="0">
                <a:latin typeface="Montserrat" pitchFamily="2" charset="0"/>
              </a:rPr>
              <a:t>Se atribuye la condición de </a:t>
            </a:r>
            <a:r>
              <a:rPr lang="es-ES" sz="1800" dirty="0">
                <a:solidFill>
                  <a:srgbClr val="C00000"/>
                </a:solidFill>
                <a:latin typeface="Montserrat" pitchFamily="2" charset="0"/>
              </a:rPr>
              <a:t>medicamento de uso humano </a:t>
            </a:r>
            <a:r>
              <a:rPr lang="es-ES" sz="1800" dirty="0">
                <a:latin typeface="Montserrat" pitchFamily="2" charset="0"/>
              </a:rPr>
              <a:t>a los antisépticos destinados a ser </a:t>
            </a:r>
            <a:r>
              <a:rPr lang="es-ES" sz="1800" b="1" dirty="0">
                <a:latin typeface="Montserrat" pitchFamily="2" charset="0"/>
              </a:rPr>
              <a:t>aplicados en la piel</a:t>
            </a:r>
            <a:r>
              <a:rPr lang="es-ES" sz="1800" dirty="0">
                <a:latin typeface="Montserrat" pitchFamily="2" charset="0"/>
              </a:rPr>
              <a:t>, con la finalidad de limpieza higiénica y desinfección del área </a:t>
            </a:r>
            <a:r>
              <a:rPr lang="es-ES" sz="1800" b="1" dirty="0">
                <a:latin typeface="Montserrat" pitchFamily="2" charset="0"/>
              </a:rPr>
              <a:t>previa a un tratamiento quirúrgico o los utilizados en la zona de inyección.</a:t>
            </a:r>
          </a:p>
          <a:p>
            <a:pPr algn="just"/>
            <a:endParaRPr lang="es-ES" sz="1800" b="1" dirty="0">
              <a:latin typeface="Montserrat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s-ES" sz="1800" dirty="0">
                <a:latin typeface="Montserrat" pitchFamily="2" charset="0"/>
              </a:rPr>
              <a:t>Los antisépticos utilizados </a:t>
            </a:r>
            <a:r>
              <a:rPr lang="es-ES" sz="1800" b="1" dirty="0">
                <a:latin typeface="Montserrat" pitchFamily="2" charset="0"/>
              </a:rPr>
              <a:t>para el lavado o frotado quirúrgico de manos</a:t>
            </a:r>
            <a:r>
              <a:rPr lang="es-ES" sz="1800" dirty="0">
                <a:latin typeface="Montserrat" pitchFamily="2" charset="0"/>
              </a:rPr>
              <a:t>, que se utilizan en áreas y situaciones en las que la desinfección está indicada, seguirán teniendo la consideración de </a:t>
            </a:r>
            <a:r>
              <a:rPr lang="es-ES" sz="1800" dirty="0">
                <a:solidFill>
                  <a:srgbClr val="C00000"/>
                </a:solidFill>
                <a:latin typeface="Montserrat" pitchFamily="2" charset="0"/>
              </a:rPr>
              <a:t>productos </a:t>
            </a:r>
            <a:r>
              <a:rPr lang="es-ES" sz="1800" dirty="0" err="1">
                <a:solidFill>
                  <a:srgbClr val="C00000"/>
                </a:solidFill>
                <a:latin typeface="Montserrat" pitchFamily="2" charset="0"/>
              </a:rPr>
              <a:t>biocidas</a:t>
            </a:r>
            <a:r>
              <a:rPr lang="es-ES" sz="1800" i="1" dirty="0">
                <a:solidFill>
                  <a:srgbClr val="C00000"/>
                </a:solidFill>
                <a:latin typeface="Montserrat" pitchFamily="2" charset="0"/>
              </a:rPr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es-ES" sz="1800" i="1" dirty="0">
              <a:solidFill>
                <a:srgbClr val="C00000"/>
              </a:solidFill>
              <a:latin typeface="Montserrat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s-ES" sz="1800" dirty="0">
                <a:latin typeface="Montserrat" pitchFamily="2" charset="0"/>
              </a:rPr>
              <a:t>Se  estableció el </a:t>
            </a:r>
            <a:r>
              <a:rPr lang="es-ES" sz="1800" dirty="0">
                <a:solidFill>
                  <a:srgbClr val="C00000"/>
                </a:solidFill>
                <a:latin typeface="Montserrat" pitchFamily="2" charset="0"/>
              </a:rPr>
              <a:t>plazo hasta el 1 de junio de 2022 </a:t>
            </a:r>
            <a:r>
              <a:rPr lang="es-ES" sz="1800" dirty="0">
                <a:latin typeface="Montserrat" pitchFamily="2" charset="0"/>
              </a:rPr>
              <a:t>para la adaptación de la autorización del producto como medicamento, así como para la autorización de los fabricantes como laboratorios farmacéuticos fabricantes o importadores.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s-ES" dirty="0">
              <a:solidFill>
                <a:srgbClr val="C00000"/>
              </a:solidFill>
              <a:latin typeface="Montserrat" pitchFamily="2" charset="0"/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68" y="2803998"/>
            <a:ext cx="358314" cy="358314"/>
          </a:xfrm>
          <a:prstGeom prst="rect">
            <a:avLst/>
          </a:prstGeom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68" y="3941025"/>
            <a:ext cx="358314" cy="358314"/>
          </a:xfrm>
          <a:prstGeom prst="rect">
            <a:avLst/>
          </a:prstGeom>
        </p:spPr>
      </p:pic>
      <p:pic>
        <p:nvPicPr>
          <p:cNvPr id="10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68" y="5078052"/>
            <a:ext cx="358314" cy="3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6E1A8-47B7-BA3A-E3B5-2C1344AD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C3DE112E-E236-606D-2F8F-8BB28CA7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8" y="411952"/>
            <a:ext cx="4026376" cy="2257425"/>
          </a:xfrm>
          <a:prstGeom prst="rect">
            <a:avLst/>
          </a:prstGeom>
        </p:spPr>
      </p:pic>
      <p:sp>
        <p:nvSpPr>
          <p:cNvPr id="38" name="6 CuadroTexto">
            <a:extLst>
              <a:ext uri="{FF2B5EF4-FFF2-40B4-BE49-F238E27FC236}">
                <a16:creationId xmlns:a16="http://schemas.microsoft.com/office/drawing/2014/main" id="{36235C42-5781-59B3-C758-E857F87C6090}"/>
              </a:ext>
            </a:extLst>
          </p:cNvPr>
          <p:cNvSpPr txBox="1"/>
          <p:nvPr/>
        </p:nvSpPr>
        <p:spPr>
          <a:xfrm>
            <a:off x="5927739" y="730151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Montserrat" pitchFamily="2" charset="0"/>
              </a:rPr>
              <a:t>Piel sana             </a:t>
            </a:r>
            <a:r>
              <a:rPr lang="es-ES" sz="2400" b="1" dirty="0">
                <a:solidFill>
                  <a:srgbClr val="C00000"/>
                </a:solidFill>
                <a:latin typeface="Montserrat" pitchFamily="2" charset="0"/>
              </a:rPr>
              <a:t>piel dañada </a:t>
            </a:r>
            <a:endParaRPr lang="es-ES" sz="2000" b="1" dirty="0">
              <a:solidFill>
                <a:srgbClr val="C00000"/>
              </a:solidFill>
            </a:endParaRPr>
          </a:p>
          <a:p>
            <a:r>
              <a:rPr lang="es-ES" sz="2000" b="1" dirty="0">
                <a:solidFill>
                  <a:srgbClr val="C00000"/>
                </a:solidFill>
              </a:rPr>
              <a:t>    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      (</a:t>
            </a:r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Antisépticos de piel dañada)</a:t>
            </a:r>
          </a:p>
        </p:txBody>
      </p:sp>
      <p:pic>
        <p:nvPicPr>
          <p:cNvPr id="39" name="Imagen 33">
            <a:extLst>
              <a:ext uri="{FF2B5EF4-FFF2-40B4-BE49-F238E27FC236}">
                <a16:creationId xmlns:a16="http://schemas.microsoft.com/office/drawing/2014/main" id="{E5F04F47-1CD2-F505-E7E8-71297B9A1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182" y="734552"/>
            <a:ext cx="601829" cy="534208"/>
          </a:xfrm>
          <a:prstGeom prst="rect">
            <a:avLst/>
          </a:prstGeom>
        </p:spPr>
      </p:pic>
      <p:sp>
        <p:nvSpPr>
          <p:cNvPr id="40" name="Elipse 4">
            <a:extLst>
              <a:ext uri="{FF2B5EF4-FFF2-40B4-BE49-F238E27FC236}">
                <a16:creationId xmlns:a16="http://schemas.microsoft.com/office/drawing/2014/main" id="{3EB17745-9472-0B19-5FF9-0A9EBEE20A34}"/>
              </a:ext>
            </a:extLst>
          </p:cNvPr>
          <p:cNvSpPr/>
          <p:nvPr/>
        </p:nvSpPr>
        <p:spPr>
          <a:xfrm>
            <a:off x="5927739" y="1268760"/>
            <a:ext cx="4692298" cy="792088"/>
          </a:xfrm>
          <a:prstGeom prst="ellipse">
            <a:avLst/>
          </a:prstGeom>
          <a:solidFill>
            <a:srgbClr val="D7164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273" dirty="0">
              <a:latin typeface="Montserrat" pitchFamily="2" charset="0"/>
            </a:endParaRPr>
          </a:p>
        </p:txBody>
      </p:sp>
      <p:sp>
        <p:nvSpPr>
          <p:cNvPr id="41" name="Rectángulo 37">
            <a:extLst>
              <a:ext uri="{FF2B5EF4-FFF2-40B4-BE49-F238E27FC236}">
                <a16:creationId xmlns:a16="http://schemas.microsoft.com/office/drawing/2014/main" id="{60269FB8-8F21-2E8E-C8EF-75408BE921A1}"/>
              </a:ext>
            </a:extLst>
          </p:cNvPr>
          <p:cNvSpPr/>
          <p:nvPr/>
        </p:nvSpPr>
        <p:spPr>
          <a:xfrm>
            <a:off x="365618" y="2890801"/>
            <a:ext cx="2989217" cy="511196"/>
          </a:xfrm>
          <a:prstGeom prst="rect">
            <a:avLst/>
          </a:prstGeom>
          <a:solidFill>
            <a:srgbClr val="D71640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dirty="0"/>
          </a:p>
        </p:txBody>
      </p:sp>
      <p:sp>
        <p:nvSpPr>
          <p:cNvPr id="42" name="34 CuadroTexto">
            <a:extLst>
              <a:ext uri="{FF2B5EF4-FFF2-40B4-BE49-F238E27FC236}">
                <a16:creationId xmlns:a16="http://schemas.microsoft.com/office/drawing/2014/main" id="{F0F5D748-0E83-1755-ED97-53F9CE1F63FF}"/>
              </a:ext>
            </a:extLst>
          </p:cNvPr>
          <p:cNvSpPr txBox="1"/>
          <p:nvPr/>
        </p:nvSpPr>
        <p:spPr>
          <a:xfrm>
            <a:off x="335360" y="2992510"/>
            <a:ext cx="3011584" cy="3077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MOTIVOS</a:t>
            </a:r>
          </a:p>
        </p:txBody>
      </p:sp>
      <p:sp>
        <p:nvSpPr>
          <p:cNvPr id="43" name="7 Rectángulo">
            <a:extLst>
              <a:ext uri="{FF2B5EF4-FFF2-40B4-BE49-F238E27FC236}">
                <a16:creationId xmlns:a16="http://schemas.microsoft.com/office/drawing/2014/main" id="{2E00E409-4366-F27C-5F09-6D5C29C23534}"/>
              </a:ext>
            </a:extLst>
          </p:cNvPr>
          <p:cNvSpPr/>
          <p:nvPr/>
        </p:nvSpPr>
        <p:spPr>
          <a:xfrm>
            <a:off x="789406" y="3537986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002060"/>
                </a:solidFill>
                <a:latin typeface="Montserrat" pitchFamily="2" charset="0"/>
              </a:rPr>
              <a:t>Tendencia europea actual de considerar los productos con esta finalidad como medicamentos</a:t>
            </a:r>
          </a:p>
          <a:p>
            <a:pPr algn="just"/>
            <a:endParaRPr lang="es-ES" sz="800" dirty="0">
              <a:solidFill>
                <a:srgbClr val="002060"/>
              </a:solidFill>
              <a:latin typeface="Montserrat" pitchFamily="2" charset="0"/>
            </a:endParaRPr>
          </a:p>
          <a:p>
            <a:pPr algn="just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En respuesta a las peticiones de los foros de pacientes y  profesionales sanitarios</a:t>
            </a:r>
          </a:p>
          <a:p>
            <a:pPr algn="just"/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1800" dirty="0">
                <a:solidFill>
                  <a:srgbClr val="002060"/>
                </a:solidFill>
                <a:latin typeface="Montserrat" pitchFamily="2" charset="0"/>
              </a:rPr>
              <a:t>Los antisépticos </a:t>
            </a:r>
            <a:r>
              <a:rPr lang="es-ES" sz="1800" b="1" dirty="0">
                <a:solidFill>
                  <a:srgbClr val="002060"/>
                </a:solidFill>
                <a:latin typeface="Montserrat" pitchFamily="2" charset="0"/>
              </a:rPr>
              <a:t>no </a:t>
            </a:r>
            <a:r>
              <a:rPr lang="es-ES" sz="18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están exentos de propiedades que pueden resultar perjudiciales para la salud  (nota PRAC)</a:t>
            </a:r>
          </a:p>
          <a:p>
            <a:pPr algn="just"/>
            <a:endParaRPr lang="es-ES" sz="800" b="1" dirty="0">
              <a:solidFill>
                <a:srgbClr val="002060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rPr>
              <a:t>Mejora en las garantías de calidad </a:t>
            </a: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  <a:p>
            <a:endParaRPr lang="es-ES" sz="1800" dirty="0">
              <a:latin typeface="Montserrat" pitchFamily="2" charset="0"/>
            </a:endParaRPr>
          </a:p>
          <a:p>
            <a:endParaRPr lang="es-ES" dirty="0"/>
          </a:p>
        </p:txBody>
      </p:sp>
      <p:pic>
        <p:nvPicPr>
          <p:cNvPr id="44" name="Imagen 53">
            <a:extLst>
              <a:ext uri="{FF2B5EF4-FFF2-40B4-BE49-F238E27FC236}">
                <a16:creationId xmlns:a16="http://schemas.microsoft.com/office/drawing/2014/main" id="{421907AB-8A5F-6DCC-04CE-82B5EF17D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4" y="3537986"/>
            <a:ext cx="415562" cy="415562"/>
          </a:xfrm>
          <a:prstGeom prst="rect">
            <a:avLst/>
          </a:prstGeom>
        </p:spPr>
      </p:pic>
      <p:pic>
        <p:nvPicPr>
          <p:cNvPr id="45" name="Imagen 53">
            <a:extLst>
              <a:ext uri="{FF2B5EF4-FFF2-40B4-BE49-F238E27FC236}">
                <a16:creationId xmlns:a16="http://schemas.microsoft.com/office/drawing/2014/main" id="{BC14EEAD-5181-BFEB-7FE6-A4DC8947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4" y="4235675"/>
            <a:ext cx="415562" cy="415562"/>
          </a:xfrm>
          <a:prstGeom prst="rect">
            <a:avLst/>
          </a:prstGeom>
        </p:spPr>
      </p:pic>
      <p:pic>
        <p:nvPicPr>
          <p:cNvPr id="46" name="Imagen 53">
            <a:extLst>
              <a:ext uri="{FF2B5EF4-FFF2-40B4-BE49-F238E27FC236}">
                <a16:creationId xmlns:a16="http://schemas.microsoft.com/office/drawing/2014/main" id="{6B0C37CE-EA0C-3E35-6628-E6686059A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4" y="4928077"/>
            <a:ext cx="415562" cy="415562"/>
          </a:xfrm>
          <a:prstGeom prst="rect">
            <a:avLst/>
          </a:prstGeom>
        </p:spPr>
      </p:pic>
      <p:pic>
        <p:nvPicPr>
          <p:cNvPr id="47" name="Imagen 53">
            <a:extLst>
              <a:ext uri="{FF2B5EF4-FFF2-40B4-BE49-F238E27FC236}">
                <a16:creationId xmlns:a16="http://schemas.microsoft.com/office/drawing/2014/main" id="{234D2A8D-91B5-BDD5-137D-B4192B0E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8" y="5537137"/>
            <a:ext cx="415562" cy="415562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EFFCB7DC-4416-92F9-C756-6A3E3937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789" y="2669377"/>
            <a:ext cx="3894186" cy="22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22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DD1D7-EBE8-CD66-2DA0-6A6CC30C1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DCD56A2-C0BC-6107-EDD8-D36D5BD23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2224691" y="563448"/>
            <a:ext cx="13363643" cy="1442327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05522D24-92BB-1A66-ABCF-242CB9B56546}"/>
              </a:ext>
            </a:extLst>
          </p:cNvPr>
          <p:cNvSpPr txBox="1">
            <a:spLocks/>
          </p:cNvSpPr>
          <p:nvPr/>
        </p:nvSpPr>
        <p:spPr>
          <a:xfrm>
            <a:off x="84222" y="862307"/>
            <a:ext cx="9035715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 algn="just" defTabSz="914400">
              <a:spcBef>
                <a:spcPts val="0"/>
              </a:spcBef>
              <a:buClr>
                <a:schemeClr val="dk1"/>
              </a:buClr>
              <a:buSzPts val="1800"/>
              <a:defRPr/>
            </a:pPr>
            <a:r>
              <a:rPr lang="es-ES" sz="2400" dirty="0">
                <a:solidFill>
                  <a:srgbClr val="C00000"/>
                </a:solidFill>
                <a:latin typeface="Montserrat Black" pitchFamily="2" charset="77"/>
                <a:sym typeface="Calibri"/>
              </a:rPr>
              <a:t>MUH, 11/2021 </a:t>
            </a:r>
            <a:r>
              <a:rPr lang="es-ES" sz="24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nuevo marco normativo de aplicación </a:t>
            </a:r>
          </a:p>
          <a:p>
            <a:pPr lvl="0" algn="just" defTabSz="914400">
              <a:spcBef>
                <a:spcPts val="0"/>
              </a:spcBef>
              <a:buClr>
                <a:schemeClr val="dk1"/>
              </a:buClr>
              <a:buSzPts val="1800"/>
              <a:defRPr/>
            </a:pPr>
            <a:r>
              <a:rPr lang="es-ES" sz="24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a los productos desinfectantes</a:t>
            </a:r>
            <a:endParaRPr lang="es-ES" sz="4800" dirty="0">
              <a:latin typeface="Montserrat ExtraBold" pitchFamily="2" charset="77"/>
            </a:endParaRPr>
          </a:p>
        </p:txBody>
      </p:sp>
      <p:sp>
        <p:nvSpPr>
          <p:cNvPr id="9" name="4 Marcador de texto">
            <a:extLst>
              <a:ext uri="{FF2B5EF4-FFF2-40B4-BE49-F238E27FC236}">
                <a16:creationId xmlns:a16="http://schemas.microsoft.com/office/drawing/2014/main" id="{6A527F13-7F2D-C09C-CA34-80193ACA3D86}"/>
              </a:ext>
            </a:extLst>
          </p:cNvPr>
          <p:cNvSpPr txBox="1">
            <a:spLocks/>
          </p:cNvSpPr>
          <p:nvPr/>
        </p:nvSpPr>
        <p:spPr>
          <a:xfrm>
            <a:off x="1082841" y="1868161"/>
            <a:ext cx="10248111" cy="33547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ES" sz="2000" dirty="0">
                <a:latin typeface="Montserrat" pitchFamily="2" charset="0"/>
              </a:rPr>
              <a:t>Tres categorías legales bajo las que puede comercializarse un desinfectante:</a:t>
            </a:r>
          </a:p>
          <a:p>
            <a:pPr algn="just"/>
            <a:endParaRPr lang="es-ES" sz="2000" dirty="0">
              <a:latin typeface="Montserrat" pitchFamily="2" charset="0"/>
            </a:endParaRPr>
          </a:p>
          <a:p>
            <a:pPr marL="0" indent="0" algn="just">
              <a:buNone/>
            </a:pPr>
            <a:r>
              <a:rPr lang="es-ES" sz="2000" b="1" dirty="0" err="1">
                <a:solidFill>
                  <a:srgbClr val="C00000"/>
                </a:solidFill>
                <a:latin typeface="Montserrat" pitchFamily="2" charset="0"/>
              </a:rPr>
              <a:t>Biocidas</a:t>
            </a:r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:</a:t>
            </a: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2000" dirty="0">
                <a:latin typeface="Montserrat" pitchFamily="2" charset="0"/>
              </a:rPr>
              <a:t>antisépticos para </a:t>
            </a:r>
            <a:r>
              <a:rPr lang="es-ES" sz="2000" b="1" dirty="0">
                <a:latin typeface="Montserrat" pitchFamily="2" charset="0"/>
              </a:rPr>
              <a:t>piel sana</a:t>
            </a:r>
            <a:r>
              <a:rPr lang="es-ES" sz="2000" dirty="0">
                <a:latin typeface="Montserrat" pitchFamily="2" charset="0"/>
              </a:rPr>
              <a:t> y desinfectantes de </a:t>
            </a:r>
            <a:r>
              <a:rPr lang="es-ES" sz="2000" b="1" dirty="0">
                <a:latin typeface="Montserrat" pitchFamily="2" charset="0"/>
              </a:rPr>
              <a:t>ambientes clínicos y    quirúrgicos</a:t>
            </a:r>
          </a:p>
          <a:p>
            <a:pPr marL="0" indent="0" algn="just">
              <a:buNone/>
            </a:pPr>
            <a:endParaRPr lang="es-ES" sz="2000" dirty="0">
              <a:latin typeface="Montserrat" pitchFamily="2" charset="0"/>
            </a:endParaRPr>
          </a:p>
          <a:p>
            <a:pPr marL="0" indent="0" algn="just">
              <a:buNone/>
            </a:pPr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Medicamentos:</a:t>
            </a: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2000" dirty="0">
                <a:latin typeface="Montserrat" pitchFamily="2" charset="0"/>
              </a:rPr>
              <a:t>antisépticos de </a:t>
            </a:r>
            <a:r>
              <a:rPr lang="es-ES" sz="2000" b="1" dirty="0">
                <a:latin typeface="Montserrat" pitchFamily="2" charset="0"/>
              </a:rPr>
              <a:t>piel dañada </a:t>
            </a:r>
          </a:p>
          <a:p>
            <a:pPr marL="0" indent="0" algn="just">
              <a:buNone/>
            </a:pPr>
            <a:endParaRPr lang="es-ES" sz="2000" dirty="0">
              <a:latin typeface="Montserrat" pitchFamily="2" charset="0"/>
            </a:endParaRPr>
          </a:p>
          <a:p>
            <a:pPr marL="0" indent="0" algn="just">
              <a:buNone/>
            </a:pPr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Productos sanitarios:</a:t>
            </a: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2000" dirty="0">
                <a:latin typeface="Montserrat" pitchFamily="2" charset="0"/>
              </a:rPr>
              <a:t>productos para la </a:t>
            </a:r>
            <a:r>
              <a:rPr lang="es-ES" sz="2000" b="1" dirty="0">
                <a:latin typeface="Montserrat" pitchFamily="2" charset="0"/>
              </a:rPr>
              <a:t>desinfección de productos sanitarios</a:t>
            </a:r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82955966-CAC0-60D8-BD0B-7704DC7F54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79" y="2713233"/>
            <a:ext cx="358314" cy="358314"/>
          </a:xfrm>
          <a:prstGeom prst="rect">
            <a:avLst/>
          </a:prstGeom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C67D74A7-DC6D-0AA6-E913-9E3863723E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79" y="3779005"/>
            <a:ext cx="358314" cy="358314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CFEB7680-64AF-34E6-9CDD-A13507E6C1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816" y="4565657"/>
            <a:ext cx="358314" cy="358314"/>
          </a:xfrm>
          <a:prstGeom prst="rect">
            <a:avLst/>
          </a:prstGeom>
        </p:spPr>
      </p:pic>
      <p:sp>
        <p:nvSpPr>
          <p:cNvPr id="14" name="Rectángulo redondeado 11">
            <a:extLst>
              <a:ext uri="{FF2B5EF4-FFF2-40B4-BE49-F238E27FC236}">
                <a16:creationId xmlns:a16="http://schemas.microsoft.com/office/drawing/2014/main" id="{ADCCE15B-F1CE-C2F8-4470-84E90615F077}"/>
              </a:ext>
            </a:extLst>
          </p:cNvPr>
          <p:cNvSpPr/>
          <p:nvPr/>
        </p:nvSpPr>
        <p:spPr>
          <a:xfrm>
            <a:off x="767408" y="5352309"/>
            <a:ext cx="10563544" cy="972183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Montserrat" pitchFamily="2" charset="0"/>
              </a:rPr>
              <a:t>Accesorio de un producto sanitario : </a:t>
            </a:r>
            <a:r>
              <a:rPr lang="es-ES" sz="1600" dirty="0">
                <a:solidFill>
                  <a:srgbClr val="C00000"/>
                </a:solidFill>
                <a:latin typeface="Montserrat" pitchFamily="2" charset="0"/>
                <a:ea typeface="Arial"/>
                <a:cs typeface="Arial"/>
              </a:rPr>
              <a:t>Tienen esta consideración los productos que se destinan específicamente a la desinfección de productos sanitarios (ejemplo desinfectantes destinados a endoscopios, catéteres, instrumental quirúrgico,…)</a:t>
            </a:r>
          </a:p>
        </p:txBody>
      </p:sp>
    </p:spTree>
    <p:extLst>
      <p:ext uri="{BB962C8B-B14F-4D97-AF65-F5344CB8AC3E}">
        <p14:creationId xmlns:p14="http://schemas.microsoft.com/office/powerpoint/2010/main" val="7514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303912" y="2780928"/>
            <a:ext cx="66685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Transición a medicamentos</a:t>
            </a: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0E9FDA-7081-7F49-A570-26948C3C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038" y="2204864"/>
            <a:ext cx="759626" cy="6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A517F-7A23-27AD-E404-1239405B0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9E1052F-740C-DA29-2E64-AC8F1AC7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5" y="2219466"/>
            <a:ext cx="642461" cy="64246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4E2156-361C-F98C-25D1-7A327BBB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8" y="4457235"/>
            <a:ext cx="728278" cy="7282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0FA239C-BD55-6113-1BAE-509C8E65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92" y="1193694"/>
            <a:ext cx="735185" cy="735185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C7BF1D9F-87E1-9CD2-D176-151BD4B91E05}"/>
              </a:ext>
            </a:extLst>
          </p:cNvPr>
          <p:cNvSpPr txBox="1"/>
          <p:nvPr/>
        </p:nvSpPr>
        <p:spPr>
          <a:xfrm>
            <a:off x="1406115" y="1636751"/>
            <a:ext cx="6909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21F3C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2017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AFDA934D-1A2A-DD65-D53F-558DADFF5984}"/>
              </a:ext>
            </a:extLst>
          </p:cNvPr>
          <p:cNvSpPr txBox="1"/>
          <p:nvPr/>
        </p:nvSpPr>
        <p:spPr>
          <a:xfrm>
            <a:off x="1507262" y="5148106"/>
            <a:ext cx="6857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21F3C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2025</a:t>
            </a: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E9D337FF-0EB3-048A-025B-FC26768B3FFF}"/>
              </a:ext>
            </a:extLst>
          </p:cNvPr>
          <p:cNvSpPr txBox="1"/>
          <p:nvPr/>
        </p:nvSpPr>
        <p:spPr>
          <a:xfrm>
            <a:off x="2148087" y="1567775"/>
            <a:ext cx="5477988" cy="42524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200" dirty="0">
                <a:latin typeface="Montserrat Medium" panose="00000600000000000000" pitchFamily="2" charset="0"/>
              </a:rPr>
              <a:t>Debido a una falta de claridad y de un enfoque armonizado (</a:t>
            </a:r>
            <a:r>
              <a:rPr lang="es-ES" sz="1200" dirty="0" err="1">
                <a:latin typeface="Montserrat Medium" panose="00000600000000000000" pitchFamily="2" charset="0"/>
              </a:rPr>
              <a:t>biocidas</a:t>
            </a:r>
            <a:r>
              <a:rPr lang="es-ES" sz="1200" dirty="0">
                <a:latin typeface="Montserrat Medium" panose="00000600000000000000" pitchFamily="2" charset="0"/>
              </a:rPr>
              <a:t> que se utilizan como medicamentos en algunos países)</a:t>
            </a:r>
            <a:endParaRPr lang="en-US" sz="1000" dirty="0">
              <a:solidFill>
                <a:srgbClr val="1B355D"/>
              </a:solidFill>
              <a:latin typeface="Montserrat Medium" panose="00000600000000000000" pitchFamily="2" charset="0"/>
              <a:ea typeface="Montserrat" charset="0"/>
              <a:cs typeface="Montserrat" charset="0"/>
            </a:endParaRP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AC9EDC0B-97FB-125B-D138-C83C426447F5}"/>
              </a:ext>
            </a:extLst>
          </p:cNvPr>
          <p:cNvSpPr txBox="1"/>
          <p:nvPr/>
        </p:nvSpPr>
        <p:spPr>
          <a:xfrm>
            <a:off x="1373012" y="1336951"/>
            <a:ext cx="4434955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1B355D"/>
                </a:solidFill>
                <a:latin typeface="Montserrat" charset="0"/>
                <a:ea typeface="Montserrat" charset="0"/>
                <a:cs typeface="Montserrat" charset="0"/>
              </a:rPr>
              <a:t>PREGUNTA PARLAMENTARIA A LA COMISIÓN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9E4C1EE-8D5F-926A-DC51-C0F7127CF4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40" r="27724" b="60574"/>
          <a:stretch/>
        </p:blipFill>
        <p:spPr>
          <a:xfrm>
            <a:off x="-1683862" y="259606"/>
            <a:ext cx="10081120" cy="98972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9CA18-077D-BC4F-F0CB-238924655736}"/>
              </a:ext>
            </a:extLst>
          </p:cNvPr>
          <p:cNvSpPr/>
          <p:nvPr/>
        </p:nvSpPr>
        <p:spPr>
          <a:xfrm>
            <a:off x="11648" y="317731"/>
            <a:ext cx="5634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6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Proceso de transición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E69E696F-DEB6-D550-5E98-E9B307DF7B4B}"/>
              </a:ext>
            </a:extLst>
          </p:cNvPr>
          <p:cNvSpPr txBox="1"/>
          <p:nvPr/>
        </p:nvSpPr>
        <p:spPr>
          <a:xfrm>
            <a:off x="1373012" y="2342236"/>
            <a:ext cx="6019132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1B355D"/>
                </a:solidFill>
                <a:latin typeface="Montserrat" charset="0"/>
                <a:ea typeface="Montserrat" charset="0"/>
                <a:cs typeface="Montserrat" charset="0"/>
              </a:rPr>
              <a:t>AEMPS SE REUNE CON EMPRESAS FABRICANTES DE BIOCIDAS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887284F-96A2-530B-9425-20993AB52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37" y="3301154"/>
            <a:ext cx="716854" cy="716854"/>
          </a:xfrm>
          <a:prstGeom prst="rect">
            <a:avLst/>
          </a:prstGeom>
        </p:spPr>
      </p:pic>
      <p:sp>
        <p:nvSpPr>
          <p:cNvPr id="33" name="TextBox 9">
            <a:extLst>
              <a:ext uri="{FF2B5EF4-FFF2-40B4-BE49-F238E27FC236}">
                <a16:creationId xmlns:a16="http://schemas.microsoft.com/office/drawing/2014/main" id="{BAE4DBCC-93F4-E77D-6774-98EE0555EE42}"/>
              </a:ext>
            </a:extLst>
          </p:cNvPr>
          <p:cNvSpPr txBox="1"/>
          <p:nvPr/>
        </p:nvSpPr>
        <p:spPr>
          <a:xfrm>
            <a:off x="1406115" y="2653974"/>
            <a:ext cx="6909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21F3C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2019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B82EAE9A-1F51-147D-3B8F-C619D2141E83}"/>
              </a:ext>
            </a:extLst>
          </p:cNvPr>
          <p:cNvSpPr txBox="1"/>
          <p:nvPr/>
        </p:nvSpPr>
        <p:spPr>
          <a:xfrm>
            <a:off x="2148087" y="2613660"/>
            <a:ext cx="5477988" cy="42524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200" dirty="0">
                <a:latin typeface="Montserrat Medium" panose="00000600000000000000" pitchFamily="2" charset="0"/>
                <a:ea typeface="Montserrat" charset="0"/>
              </a:rPr>
              <a:t>Se les informa de la decisión de cambiar a medicamento, así como de las medidas específicas a adoptar (plazo hasta junio 2022)</a:t>
            </a:r>
            <a:endParaRPr lang="en-US" sz="1000" dirty="0">
              <a:solidFill>
                <a:srgbClr val="1B355D"/>
              </a:solidFill>
              <a:latin typeface="Montserrat Medium" panose="00000600000000000000" pitchFamily="2" charset="0"/>
              <a:ea typeface="Montserrat" charset="0"/>
              <a:cs typeface="Montserrat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107B0E-0537-DB87-2964-417E44F36075}"/>
              </a:ext>
            </a:extLst>
          </p:cNvPr>
          <p:cNvSpPr/>
          <p:nvPr/>
        </p:nvSpPr>
        <p:spPr>
          <a:xfrm>
            <a:off x="1373012" y="3412242"/>
            <a:ext cx="5004896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1B355D"/>
                </a:solidFill>
                <a:latin typeface="Montserrat" charset="0"/>
                <a:ea typeface="Montserrat" charset="0"/>
                <a:cs typeface="Montserrat" charset="0"/>
              </a:rPr>
              <a:t>RESOLUCIÓN DE 2 DE JUNIO DE 2021 DE LA AEMPS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A66AF612-0FC7-EA20-57E2-7677E0C08C54}"/>
              </a:ext>
            </a:extLst>
          </p:cNvPr>
          <p:cNvSpPr txBox="1"/>
          <p:nvPr/>
        </p:nvSpPr>
        <p:spPr>
          <a:xfrm>
            <a:off x="2152096" y="3763972"/>
            <a:ext cx="6211546" cy="64742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200" dirty="0">
                <a:latin typeface="Montserrat Medium" panose="00000600000000000000" pitchFamily="2" charset="0"/>
                <a:ea typeface="Montserrat" charset="0"/>
              </a:rPr>
              <a:t>Atribuye la condición de medicamentos de uso humano a los antisépticos destinados al campo quirúrgico preoperatorio y a la desinfección del punto de inyección.</a:t>
            </a:r>
            <a:endParaRPr lang="en-US" sz="1000" dirty="0">
              <a:solidFill>
                <a:srgbClr val="1B355D"/>
              </a:solidFill>
              <a:latin typeface="Montserrat Medium" panose="00000600000000000000" pitchFamily="2" charset="0"/>
              <a:ea typeface="Montserrat" charset="0"/>
              <a:cs typeface="Montserrat" charset="0"/>
            </a:endParaRP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BABCC018-6FEE-4885-0010-48330BEF7152}"/>
              </a:ext>
            </a:extLst>
          </p:cNvPr>
          <p:cNvSpPr txBox="1"/>
          <p:nvPr/>
        </p:nvSpPr>
        <p:spPr>
          <a:xfrm>
            <a:off x="1457150" y="3816313"/>
            <a:ext cx="6909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21F3C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2021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FB00EFE-0F71-0D38-78AF-2E4F19C7F503}"/>
              </a:ext>
            </a:extLst>
          </p:cNvPr>
          <p:cNvSpPr/>
          <p:nvPr/>
        </p:nvSpPr>
        <p:spPr>
          <a:xfrm>
            <a:off x="1450343" y="4472976"/>
            <a:ext cx="2757486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1B355D"/>
                </a:solidFill>
                <a:latin typeface="Montserrat" charset="0"/>
                <a:ea typeface="Montserrat" charset="0"/>
                <a:cs typeface="Montserrat" charset="0"/>
              </a:rPr>
              <a:t>PROCESO DE EVALUACIÓN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EA039185-281B-24DA-0A46-0B66F6FF678F}"/>
              </a:ext>
            </a:extLst>
          </p:cNvPr>
          <p:cNvSpPr txBox="1"/>
          <p:nvPr/>
        </p:nvSpPr>
        <p:spPr>
          <a:xfrm>
            <a:off x="2306489" y="4782686"/>
            <a:ext cx="6211546" cy="12781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Departamentos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 </a:t>
            </a: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implicados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: 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</a:rPr>
              <a:t>Departamento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 de </a:t>
            </a: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Productos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 </a:t>
            </a: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Sanitarios</a:t>
            </a:r>
            <a:endParaRPr lang="en-US" sz="1000" dirty="0">
              <a:solidFill>
                <a:schemeClr val="bg2"/>
              </a:solidFill>
              <a:latin typeface="Montserrat "/>
              <a:ea typeface="Montserrat" charset="0"/>
              <a:cs typeface="Montserrat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Departamento de Inspección y Control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Departamento de Medicamentos de Uso Humano</a:t>
            </a:r>
          </a:p>
          <a:p>
            <a:pPr algn="just">
              <a:lnSpc>
                <a:spcPct val="120000"/>
              </a:lnSpc>
            </a:pPr>
            <a:r>
              <a:rPr lang="en-US" sz="1000" b="1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Evaluación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Calidad: </a:t>
            </a:r>
            <a:r>
              <a:rPr lang="es-E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División de Productos Biológicos, Terapias Avanzadas y Biotecnología</a:t>
            </a:r>
            <a:endParaRPr lang="en-US" sz="1000" dirty="0">
              <a:solidFill>
                <a:schemeClr val="bg2"/>
              </a:solidFill>
              <a:latin typeface="Montserrat "/>
              <a:ea typeface="Montserrat" charset="0"/>
              <a:cs typeface="Montserrat" charset="0"/>
            </a:endParaRPr>
          </a:p>
          <a:p>
            <a:pPr algn="just">
              <a:lnSpc>
                <a:spcPct val="120000"/>
              </a:lnSpc>
            </a:pP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Seguridad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 y </a:t>
            </a:r>
            <a:r>
              <a:rPr lang="en-US" sz="1000" dirty="0" err="1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Eficacia</a:t>
            </a:r>
            <a:r>
              <a:rPr lang="en-U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: </a:t>
            </a:r>
            <a:r>
              <a:rPr lang="es-ES" sz="1000" dirty="0">
                <a:solidFill>
                  <a:schemeClr val="bg2"/>
                </a:solidFill>
                <a:latin typeface="Montserrat "/>
                <a:ea typeface="Montserrat" charset="0"/>
                <a:cs typeface="Montserrat" charset="0"/>
              </a:rPr>
              <a:t>División de Farmacología y Evaluación Clínica </a:t>
            </a:r>
            <a:endParaRPr lang="en-US" sz="1000" dirty="0">
              <a:solidFill>
                <a:schemeClr val="bg2"/>
              </a:solidFill>
              <a:latin typeface="Montserrat "/>
              <a:ea typeface="Montserrat" charset="0"/>
              <a:cs typeface="Montserrat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23D36DEC-83AC-8F25-4664-F9D6C4656E0B}"/>
              </a:ext>
            </a:extLst>
          </p:cNvPr>
          <p:cNvSpPr txBox="1"/>
          <p:nvPr/>
        </p:nvSpPr>
        <p:spPr>
          <a:xfrm>
            <a:off x="1510256" y="4819774"/>
            <a:ext cx="6909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21F3C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6606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518684" y="107064"/>
            <a:ext cx="13807372" cy="9897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48" y="317731"/>
            <a:ext cx="702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5400" y="317730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</a:rPr>
              <a:t>¿Qué productos desinfectantes son considerados medicamentos?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43EE1E-7452-B22A-CD5C-781F1108C78B}"/>
              </a:ext>
            </a:extLst>
          </p:cNvPr>
          <p:cNvSpPr txBox="1"/>
          <p:nvPr/>
        </p:nvSpPr>
        <p:spPr>
          <a:xfrm>
            <a:off x="623392" y="1393031"/>
            <a:ext cx="99371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</a:rPr>
              <a:t>-Desinfectantes que se destinan a aplicarse en piel dañada: heridas, cicatrices, quemaduras, infecciones de la piel, </a:t>
            </a:r>
            <a:r>
              <a:rPr lang="es-E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etc</a:t>
            </a:r>
            <a:endParaRPr lang="es-E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</a:rPr>
              <a:t>- Desinfectante destinados al campo quirúrgico preoperatorio </a:t>
            </a:r>
            <a:r>
              <a:rPr lang="es-ES" sz="1600" dirty="0">
                <a:solidFill>
                  <a:srgbClr val="FF0000"/>
                </a:solidFill>
                <a:latin typeface="Montserrat" panose="00000500000000000000" pitchFamily="2" charset="0"/>
              </a:rPr>
              <a:t>(excepto los antisépticos de piel sana destinados al  lavado quirúrgico de manos)</a:t>
            </a: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</a:rPr>
              <a:t>, y los destinados a la desinfección y mantenimiento del punto de inyección. </a:t>
            </a:r>
            <a:endParaRPr lang="es-ES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B6BFCA-5D14-0CF9-B541-5244A6A9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623551"/>
            <a:ext cx="1276416" cy="16828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4FAD1B-A9A2-EF40-CDE3-98C73CD98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9" y="4941168"/>
            <a:ext cx="3606985" cy="12446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8796A3-D645-A694-D35F-A591EBA5A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448" y="2143268"/>
            <a:ext cx="2582428" cy="13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303912" y="2780928"/>
            <a:ext cx="6668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Requisitos de antisépticos de naturaleza medicamentosa </a:t>
            </a:r>
          </a:p>
          <a:p>
            <a:endParaRPr lang="es-ES_tradnl" sz="32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3E78C4-80D7-8B45-B3F8-7E25AB6A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276872"/>
            <a:ext cx="664777" cy="6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D553-A9CB-7767-C676-81C4DF6C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05A409A6-0B42-185C-C86D-7C5C2FA14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518684" y="107064"/>
            <a:ext cx="10081120" cy="98972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C45954-26F2-7AC2-AACA-B64B232A7FEE}"/>
              </a:ext>
            </a:extLst>
          </p:cNvPr>
          <p:cNvSpPr/>
          <p:nvPr/>
        </p:nvSpPr>
        <p:spPr>
          <a:xfrm>
            <a:off x="11648" y="317731"/>
            <a:ext cx="702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7F570F-1B03-7987-56A6-8519557AA775}"/>
              </a:ext>
            </a:extLst>
          </p:cNvPr>
          <p:cNvSpPr txBox="1"/>
          <p:nvPr/>
        </p:nvSpPr>
        <p:spPr>
          <a:xfrm>
            <a:off x="580575" y="397649"/>
            <a:ext cx="739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</a:rPr>
              <a:t>Propiedades de los antisépticos cutáneos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07A529-48B7-DB08-7FE8-FE49BEBA2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793368"/>
            <a:ext cx="9422123" cy="29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1752872" y="457200"/>
            <a:ext cx="10151211" cy="1028101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4C957C2C-CADD-1647-BB49-A31E985AF959}"/>
              </a:ext>
            </a:extLst>
          </p:cNvPr>
          <p:cNvSpPr txBox="1">
            <a:spLocks/>
          </p:cNvSpPr>
          <p:nvPr/>
        </p:nvSpPr>
        <p:spPr>
          <a:xfrm>
            <a:off x="108284" y="655542"/>
            <a:ext cx="9035715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just"/>
            <a:r>
              <a:rPr lang="es-ES" sz="32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Principales antisépticos</a:t>
            </a:r>
          </a:p>
        </p:txBody>
      </p:sp>
      <p:pic>
        <p:nvPicPr>
          <p:cNvPr id="31" name="Imagen 30"/>
          <p:cNvPicPr/>
          <p:nvPr/>
        </p:nvPicPr>
        <p:blipFill rotWithShape="1">
          <a:blip r:embed="rId3"/>
          <a:srcRect l="1266" t="4077" r="933"/>
          <a:stretch/>
        </p:blipFill>
        <p:spPr>
          <a:xfrm>
            <a:off x="661736" y="1347537"/>
            <a:ext cx="9300411" cy="505326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199456" y="2708920"/>
            <a:ext cx="1441342" cy="573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199456" y="3438285"/>
            <a:ext cx="1441342" cy="536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4243705" y="530853"/>
            <a:ext cx="8811907" cy="1580275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4C957C2C-CADD-1647-BB49-A31E985AF959}"/>
              </a:ext>
            </a:extLst>
          </p:cNvPr>
          <p:cNvSpPr txBox="1">
            <a:spLocks/>
          </p:cNvSpPr>
          <p:nvPr/>
        </p:nvSpPr>
        <p:spPr>
          <a:xfrm>
            <a:off x="462191" y="964736"/>
            <a:ext cx="3205392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sz="4800" dirty="0">
                <a:latin typeface="Montserrat ExtraBold" pitchFamily="2" charset="77"/>
              </a:rPr>
              <a:t>ÍNDICE</a:t>
            </a:r>
          </a:p>
        </p:txBody>
      </p:sp>
      <p:grpSp>
        <p:nvGrpSpPr>
          <p:cNvPr id="13" name="Grupo 16">
            <a:extLst>
              <a:ext uri="{FF2B5EF4-FFF2-40B4-BE49-F238E27FC236}">
                <a16:creationId xmlns:a16="http://schemas.microsoft.com/office/drawing/2014/main" id="{E8FC0D34-A18D-7942-A931-A58C4817839E}"/>
              </a:ext>
            </a:extLst>
          </p:cNvPr>
          <p:cNvGrpSpPr>
            <a:grpSpLocks/>
          </p:cNvGrpSpPr>
          <p:nvPr/>
        </p:nvGrpSpPr>
        <p:grpSpPr>
          <a:xfrm>
            <a:off x="4712000" y="1869419"/>
            <a:ext cx="7527225" cy="4174849"/>
            <a:chOff x="2859539" y="2178035"/>
            <a:chExt cx="7743249" cy="5262979"/>
          </a:xfrm>
        </p:grpSpPr>
        <p:sp>
          <p:nvSpPr>
            <p:cNvPr id="14" name="2 Rectángulo">
              <a:extLst>
                <a:ext uri="{FF2B5EF4-FFF2-40B4-BE49-F238E27FC236}">
                  <a16:creationId xmlns:a16="http://schemas.microsoft.com/office/drawing/2014/main" id="{B74D8336-FF61-1F41-99CB-472DDA5FA38D}"/>
                </a:ext>
              </a:extLst>
            </p:cNvPr>
            <p:cNvSpPr/>
            <p:nvPr/>
          </p:nvSpPr>
          <p:spPr>
            <a:xfrm>
              <a:off x="3432152" y="2178035"/>
              <a:ext cx="7170636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01.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INTRODUCCIÓN:  Flora cutánea e importancia de la  </a:t>
              </a: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1600" b="1" dirty="0">
                  <a:solidFill>
                    <a:srgbClr val="1B355D"/>
                  </a:solidFill>
                  <a:latin typeface="Montserrat Black" pitchFamily="2" charset="77"/>
                </a:rPr>
                <a:t>       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 antisepsia</a:t>
              </a:r>
            </a:p>
            <a:p>
              <a:pPr lvl="1" algn="just">
                <a:buClr>
                  <a:srgbClr val="CA1139"/>
                </a:buClr>
                <a:buSzPct val="100000"/>
              </a:pPr>
              <a:endParaRPr lang="es-ES" sz="1600" dirty="0">
                <a:solidFill>
                  <a:srgbClr val="C20734"/>
                </a:solidFill>
                <a:latin typeface="Montserrat Medium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02.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ANTISÉPTICOS DE PIEL SANA</a:t>
              </a:r>
              <a:endParaRPr lang="es-ES" sz="1600" dirty="0">
                <a:solidFill>
                  <a:srgbClr val="C20734"/>
                </a:solidFill>
                <a:latin typeface="Montserrat Medium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dirty="0">
                <a:solidFill>
                  <a:srgbClr val="BCDDEF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03.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TRANSICIÓN A MEDICAMENTO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04.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REQUISITOS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05.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SITUACIÓN ACTUAL 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r>
                <a:rPr lang="es-ES" sz="2400" b="1" dirty="0">
                  <a:solidFill>
                    <a:srgbClr val="BCDDEF"/>
                  </a:solidFill>
                  <a:latin typeface="Montserrat Black" pitchFamily="2" charset="77"/>
                </a:rPr>
                <a:t>06. </a:t>
              </a:r>
              <a:r>
                <a:rPr lang="es-ES" sz="1600" b="1" u="sng" dirty="0">
                  <a:solidFill>
                    <a:srgbClr val="1B355D"/>
                  </a:solidFill>
                  <a:latin typeface="Montserrat Black" pitchFamily="2" charset="77"/>
                </a:rPr>
                <a:t>CONCLUSIONES</a:t>
              </a: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dirty="0">
                <a:solidFill>
                  <a:srgbClr val="C20734"/>
                </a:solidFill>
                <a:latin typeface="Montserrat Medium" pitchFamily="2" charset="77"/>
              </a:endParaRPr>
            </a:p>
            <a:p>
              <a:pPr algn="just">
                <a:buClr>
                  <a:srgbClr val="CA1139"/>
                </a:buClr>
                <a:buSzPct val="100000"/>
              </a:pPr>
              <a:endParaRPr lang="es-ES" sz="1600" b="1" u="sng" dirty="0">
                <a:solidFill>
                  <a:srgbClr val="1B355D"/>
                </a:solidFill>
                <a:latin typeface="Montserrat Black" pitchFamily="2" charset="77"/>
              </a:endParaRPr>
            </a:p>
          </p:txBody>
        </p:sp>
        <p:pic>
          <p:nvPicPr>
            <p:cNvPr id="16" name="Imagen 19">
              <a:extLst>
                <a:ext uri="{FF2B5EF4-FFF2-40B4-BE49-F238E27FC236}">
                  <a16:creationId xmlns:a16="http://schemas.microsoft.com/office/drawing/2014/main" id="{FB1823C0-5933-1843-B6FB-DCCF17494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12" t="28066" r="83778" b="57841"/>
            <a:stretch/>
          </p:blipFill>
          <p:spPr>
            <a:xfrm>
              <a:off x="2859539" y="5584736"/>
              <a:ext cx="572613" cy="665313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113A3C8-B243-184A-80E4-1C6C256C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48" y="2693216"/>
            <a:ext cx="376562" cy="3765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08229C2-CE38-B942-8B1F-3B44C428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80" y="3404796"/>
            <a:ext cx="376929" cy="37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83E78C4-80D7-8B45-B3F8-7E25AB6A2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946" y="4025796"/>
            <a:ext cx="376745" cy="3767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D85FE6C-FA6F-B348-BB84-B2D98E5FB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508" y="5289562"/>
            <a:ext cx="374973" cy="29079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9574A40-4F18-6F4D-8CE5-ABB3A9E9C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671" y="1922233"/>
            <a:ext cx="447419" cy="3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2EC0D-EA78-42D1-79B5-FAA62CCD5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B530F96-A86D-465E-8446-683CB03BE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752872" y="457200"/>
            <a:ext cx="10151211" cy="1028101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033F1D0E-588C-9F23-64C0-1F5E29064227}"/>
              </a:ext>
            </a:extLst>
          </p:cNvPr>
          <p:cNvSpPr txBox="1">
            <a:spLocks/>
          </p:cNvSpPr>
          <p:nvPr/>
        </p:nvSpPr>
        <p:spPr>
          <a:xfrm>
            <a:off x="108284" y="655542"/>
            <a:ext cx="9035715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just"/>
            <a:r>
              <a:rPr lang="es-ES" sz="3200" dirty="0">
                <a:solidFill>
                  <a:srgbClr val="1B355D"/>
                </a:solidFill>
                <a:latin typeface="Montserrat Black" pitchFamily="2" charset="77"/>
                <a:sym typeface="Calibri"/>
              </a:rPr>
              <a:t>Principales antisépticos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DC17AF15-9DA8-C996-67AE-49FB8F5811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1384" y="2139419"/>
            <a:ext cx="9937104" cy="406303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57C0B3-63DB-F30E-408A-DCB503B61425}"/>
              </a:ext>
            </a:extLst>
          </p:cNvPr>
          <p:cNvSpPr txBox="1"/>
          <p:nvPr/>
        </p:nvSpPr>
        <p:spPr>
          <a:xfrm>
            <a:off x="335360" y="1633300"/>
            <a:ext cx="968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Resumen del espectro y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09698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414598" y="643259"/>
            <a:ext cx="10942683" cy="844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  <a:sym typeface="Calibri"/>
              </a:rPr>
              <a:t>CLORHEXIDINA</a:t>
            </a:r>
          </a:p>
          <a:p>
            <a:pPr algn="just"/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Antiséptico del grupo químico de las </a:t>
            </a:r>
            <a:r>
              <a:rPr lang="es-ES" dirty="0" err="1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biguanidas</a:t>
            </a: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(</a:t>
            </a:r>
            <a:r>
              <a:rPr lang="es-ES" dirty="0" err="1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clorofenilbiguanida</a:t>
            </a: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)</a:t>
            </a:r>
          </a:p>
          <a:p>
            <a:pPr algn="just"/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Poco soluble en el agua, por lo que se utiliza bajo forma de sales (diacetato, diclorhidrato, digluconato). De estas tres, el digluconato es la más soluble en agua y alcoholes.</a:t>
            </a:r>
          </a:p>
          <a:p>
            <a:pPr marL="171416" indent="-171416" algn="just">
              <a:buFont typeface="Wingdings" panose="05000000000000000000" pitchFamily="2" charset="2"/>
              <a:buChar char="q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Antiséptico tópico y activo frente a un amplio espectro de microorganismos grampositivos y gramnegativos, algunos virus  y hongos, pero sólo es esporicida a elevadas temperaturas.</a:t>
            </a:r>
          </a:p>
          <a:p>
            <a:pPr marL="171416" indent="-171416" algn="just">
              <a:buFont typeface="Wingdings" panose="05000000000000000000" pitchFamily="2" charset="2"/>
              <a:buChar char="q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Antiséptico tópico ideal, debido a:</a:t>
            </a: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Actividad persistente sobre la piel con el uso continuo</a:t>
            </a: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un efecto muy rápido </a:t>
            </a: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una mínima absorción</a:t>
            </a: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Bien tolerado (aunque se han asociado algunas </a:t>
            </a:r>
            <a:r>
              <a:rPr lang="es-ES" b="1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reacciones alérgicas</a:t>
            </a:r>
            <a:r>
              <a:rPr lang="es-ES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 </a:t>
            </a: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al tratamiento tópico con clorhexidina)</a:t>
            </a:r>
          </a:p>
          <a:p>
            <a:pPr marL="1259700" lvl="2" indent="-171416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 bajas concentraciones, efecto bacteriostático, mientras que a altas concentraciones es bactericida</a:t>
            </a:r>
          </a:p>
          <a:p>
            <a:pPr lvl="2"/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1259700" lvl="2" indent="-171416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Preparaciones 0.5%-4%</a:t>
            </a:r>
          </a:p>
          <a:p>
            <a:pPr marL="1373977" lvl="2" indent="-285693">
              <a:buFont typeface="Wingdings" panose="05000000000000000000" pitchFamily="2" charset="2"/>
              <a:buChar char="§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1373977" lvl="2" indent="-285693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Acuosas, alcohólicas o jabonosas</a:t>
            </a:r>
          </a:p>
          <a:p>
            <a:pPr marL="1373977" lvl="2" indent="-285693">
              <a:buFont typeface="Wingdings" panose="05000000000000000000" pitchFamily="2" charset="2"/>
              <a:buChar char="§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1373977" lvl="2" indent="-285693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Soluciones, enjuagues….</a:t>
            </a:r>
          </a:p>
          <a:p>
            <a:pPr lvl="2"/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1373977" lvl="2" indent="-285693">
              <a:buFont typeface="Wingdings" panose="05000000000000000000" pitchFamily="2" charset="2"/>
              <a:buChar char="q"/>
            </a:pP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Varias indicaciones</a:t>
            </a:r>
          </a:p>
          <a:p>
            <a:pPr marL="285693" indent="-285693">
              <a:buFont typeface="Wingdings" panose="05000000000000000000" pitchFamily="2" charset="2"/>
              <a:buChar char="§"/>
            </a:pPr>
            <a:endParaRPr lang="es-ES" sz="12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285693" indent="-285693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0632" y="1701208"/>
            <a:ext cx="1223853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1540471" y="-101329"/>
            <a:ext cx="5182063" cy="8368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9947" y="199213"/>
            <a:ext cx="295164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</a:rPr>
              <a:t>Biguanidas</a:t>
            </a:r>
          </a:p>
        </p:txBody>
      </p:sp>
    </p:spTree>
    <p:extLst>
      <p:ext uri="{BB962C8B-B14F-4D97-AF65-F5344CB8AC3E}">
        <p14:creationId xmlns:p14="http://schemas.microsoft.com/office/powerpoint/2010/main" val="388587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CA80-23FF-FCB5-FE21-1A824ACA2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976F0D-9F55-9011-9DF0-E8FF1E9BD0F3}"/>
              </a:ext>
            </a:extLst>
          </p:cNvPr>
          <p:cNvSpPr txBox="1"/>
          <p:nvPr/>
        </p:nvSpPr>
        <p:spPr>
          <a:xfrm flipH="1">
            <a:off x="408684" y="660771"/>
            <a:ext cx="1094268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POVIDONA YODADA</a:t>
            </a:r>
          </a:p>
          <a:p>
            <a:pPr algn="just"/>
            <a:endParaRPr lang="es-ES" sz="1600" dirty="0">
              <a:solidFill>
                <a:srgbClr val="002060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Se emplea en diversos preparados y concentraciones</a:t>
            </a:r>
          </a:p>
          <a:p>
            <a:pPr marL="544142" lvl="1" algn="just"/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Acuosa 5-10%</a:t>
            </a:r>
          </a:p>
          <a:p>
            <a:pPr marL="544142" lvl="1" algn="just"/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Alcohólica 1-5%</a:t>
            </a:r>
          </a:p>
          <a:p>
            <a:pPr marL="544142" lvl="1" algn="just"/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Jabonosa 7.5-10%</a:t>
            </a:r>
          </a:p>
          <a:p>
            <a:pPr marL="544142" lvl="1" algn="just"/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Pomada:10%</a:t>
            </a:r>
          </a:p>
          <a:p>
            <a:pPr marL="544142" lvl="1" algn="just"/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Hay geles</a:t>
            </a:r>
          </a:p>
          <a:p>
            <a:pPr marL="544142" lvl="1" algn="just"/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Tiene el espectro más amplio de actividad antimicrobiana de los antisépticos disponibles (activo frente bacterias </a:t>
            </a:r>
            <a:r>
              <a:rPr lang="es-ES" sz="1600" dirty="0" err="1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gram</a:t>
            </a: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positivas y negativas, esporas bacterianas, hongos y protozoos y varios virus)</a:t>
            </a:r>
          </a:p>
          <a:p>
            <a:pPr marL="544142" lvl="1" algn="just"/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Es sólo un alérgeno débil rara vez reacciones alérgicas inmediatas que son más frecuentes con CHX ,menos irritante que el yodo (el yodo causa quemaduras y a veces es demasiado irritante para el lavado de manos)</a:t>
            </a:r>
          </a:p>
          <a:p>
            <a:pPr marL="544142" lvl="1" algn="just"/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Promueve la cicatrización de heridas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Varias indicaciones según la concentración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Pueden ser inactivados por la sangre y los fluidos corporales</a:t>
            </a:r>
          </a:p>
          <a:p>
            <a:pPr marL="285693" indent="-285693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55D972-BBD6-08DA-C837-8CD868F81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1540471" y="-101329"/>
            <a:ext cx="5182063" cy="8368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692E234-EC42-B5E6-8024-14D01743B70F}"/>
              </a:ext>
            </a:extLst>
          </p:cNvPr>
          <p:cNvSpPr txBox="1"/>
          <p:nvPr/>
        </p:nvSpPr>
        <p:spPr>
          <a:xfrm>
            <a:off x="689947" y="199213"/>
            <a:ext cx="295164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</a:rPr>
              <a:t>Iodoforos</a:t>
            </a:r>
            <a:endParaRPr lang="es-ES" sz="2400" b="1" dirty="0">
              <a:solidFill>
                <a:srgbClr val="1B355D"/>
              </a:solidFill>
              <a:latin typeface="Montserrat" panose="00000500000000000000" pitchFamily="2" charset="0"/>
              <a:ea typeface="Montserrat Semi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2904-950F-8AE5-DEFE-A8F9F250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58476E-38A2-181A-78FD-B02AB377A67B}"/>
              </a:ext>
            </a:extLst>
          </p:cNvPr>
          <p:cNvSpPr txBox="1"/>
          <p:nvPr/>
        </p:nvSpPr>
        <p:spPr>
          <a:xfrm flipH="1">
            <a:off x="408684" y="660771"/>
            <a:ext cx="1094268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 </a:t>
            </a:r>
            <a:endParaRPr lang="es-ES" sz="1200" dirty="0">
              <a:solidFill>
                <a:srgbClr val="002060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Alcohol etílico y alcohol isopropílico, siendo el 70% la concentración óptima para alterar y precipitar las proteínas y para reducir la tensión superficial de las bacterias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Espectro amplio frente a Gram positivo, Gram negativo, actividad bacteriostática frente a esporas, </a:t>
            </a:r>
            <a:r>
              <a:rPr lang="es-ES" sz="1600" b="1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algún efecto frente a virus y hongos</a:t>
            </a: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.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</a:t>
            </a:r>
            <a:r>
              <a:rPr lang="es-ES" sz="1600" b="1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No tienen actividad persistente</a:t>
            </a:r>
          </a:p>
          <a:p>
            <a:pPr marL="544142" lvl="1" algn="just"/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Se potencia su actividad con la combinación de otros antisépticos (biguanidas, povidona yodada y con </a:t>
            </a:r>
            <a:r>
              <a:rPr lang="es-ES" sz="1600" dirty="0" err="1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cetilpiridinio</a:t>
            </a: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 como antiséptico de la piel)</a:t>
            </a:r>
          </a:p>
          <a:p>
            <a:pPr marL="544142" lvl="1" algn="just"/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Absorción IPA vía tópica es mínima lo que indica bajo riesgo de toxicidad sistémica.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  <a:latin typeface="Montserrat" panose="00000500000000000000" pitchFamily="2" charset="0"/>
                <a:sym typeface="Calibri"/>
              </a:rPr>
              <a:t>Volátil e inflamable</a:t>
            </a: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Su uso prolongado produce irritación y sequedad de la piel</a:t>
            </a:r>
            <a:r>
              <a:rPr lang="es-ES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. </a:t>
            </a:r>
          </a:p>
          <a:p>
            <a:pPr marL="544142" lvl="1" algn="just"/>
            <a:endParaRPr lang="es-ES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marL="715558" lvl="1" indent="-171416" algn="just"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rgbClr val="1B355D"/>
                </a:solidFill>
                <a:latin typeface="Montserrat" panose="00000500000000000000" pitchFamily="2" charset="0"/>
                <a:sym typeface="Calibri"/>
              </a:rPr>
              <a:t>No debe utilizarse sobre heridas porque irrita el tejido dañado </a:t>
            </a:r>
          </a:p>
          <a:p>
            <a:pPr marL="285693" indent="-285693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1B355D"/>
              </a:solidFill>
              <a:latin typeface="Montserrat" panose="00000500000000000000" pitchFamily="2" charset="0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20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495894-D77C-E6BA-4319-0B4C9B4A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1540471" y="-101329"/>
            <a:ext cx="5182063" cy="8368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E89B16-2719-0EAF-12CD-2A557BA1202F}"/>
              </a:ext>
            </a:extLst>
          </p:cNvPr>
          <p:cNvSpPr txBox="1"/>
          <p:nvPr/>
        </p:nvSpPr>
        <p:spPr>
          <a:xfrm>
            <a:off x="689947" y="199213"/>
            <a:ext cx="295164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</a:rPr>
              <a:t>Alcoholes</a:t>
            </a:r>
          </a:p>
        </p:txBody>
      </p:sp>
    </p:spTree>
    <p:extLst>
      <p:ext uri="{BB962C8B-B14F-4D97-AF65-F5344CB8AC3E}">
        <p14:creationId xmlns:p14="http://schemas.microsoft.com/office/powerpoint/2010/main" val="128185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9AA35-9099-3277-FCBC-1696EA27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9E337D95-5985-BCE8-D779-40610184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623465" y="49059"/>
            <a:ext cx="10023188" cy="8573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EAA719-B486-412D-C2DE-56C19AC2B473}"/>
              </a:ext>
            </a:extLst>
          </p:cNvPr>
          <p:cNvSpPr/>
          <p:nvPr/>
        </p:nvSpPr>
        <p:spPr>
          <a:xfrm>
            <a:off x="13848" y="318856"/>
            <a:ext cx="7017917" cy="17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2FEA-5D2D-B8E4-A5B6-46984D708B2E}"/>
              </a:ext>
            </a:extLst>
          </p:cNvPr>
          <p:cNvSpPr txBox="1"/>
          <p:nvPr/>
        </p:nvSpPr>
        <p:spPr>
          <a:xfrm>
            <a:off x="552667" y="227509"/>
            <a:ext cx="763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Antisépticos autorizados como medicamentos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0740CD-A5D8-8703-BDB2-166639DC1727}"/>
              </a:ext>
            </a:extLst>
          </p:cNvPr>
          <p:cNvSpPr txBox="1"/>
          <p:nvPr/>
        </p:nvSpPr>
        <p:spPr>
          <a:xfrm>
            <a:off x="552667" y="931852"/>
            <a:ext cx="8855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-</a:t>
            </a:r>
            <a:r>
              <a:rPr lang="es-ES" b="1" dirty="0">
                <a:solidFill>
                  <a:srgbClr val="002060"/>
                </a:solidFill>
                <a:latin typeface="Montserrat" panose="00000500000000000000" pitchFamily="2" charset="0"/>
              </a:rPr>
              <a:t>Cura o tratamiento de las heridas</a:t>
            </a:r>
          </a:p>
          <a:p>
            <a:endParaRPr lang="es-ES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-</a:t>
            </a:r>
            <a:r>
              <a:rPr lang="es-ES" b="1" dirty="0">
                <a:solidFill>
                  <a:srgbClr val="002060"/>
                </a:solidFill>
                <a:latin typeface="Montserrat" panose="00000500000000000000" pitchFamily="2" charset="0"/>
              </a:rPr>
              <a:t>Desinfectante de la piel previo a la realización de un procedimiento médico invasivo</a:t>
            </a:r>
          </a:p>
          <a:p>
            <a:pPr marL="285750" indent="-285750">
              <a:buFontTx/>
              <a:buChar char="-"/>
            </a:pPr>
            <a:endParaRPr lang="es-ES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Con la indicación de:</a:t>
            </a:r>
          </a:p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 Desinfectante de la piel previo a la realización de un procedimiento médico invasivo</a:t>
            </a:r>
          </a:p>
          <a:p>
            <a:endParaRPr lang="es-ES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Hasta el </a:t>
            </a:r>
            <a:r>
              <a:rPr lang="es-ES" b="1" dirty="0">
                <a:solidFill>
                  <a:srgbClr val="002060"/>
                </a:solidFill>
                <a:latin typeface="Montserrat" panose="00000500000000000000" pitchFamily="2" charset="0"/>
              </a:rPr>
              <a:t>2014</a:t>
            </a: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 povidona yodada acuosa</a:t>
            </a:r>
          </a:p>
          <a:p>
            <a:endParaRPr lang="es-ES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-</a:t>
            </a:r>
            <a:r>
              <a:rPr lang="es-ES" b="1" dirty="0">
                <a:solidFill>
                  <a:srgbClr val="002060"/>
                </a:solidFill>
                <a:latin typeface="Montserrat" panose="00000500000000000000" pitchFamily="2" charset="0"/>
              </a:rPr>
              <a:t>En el año 2014 </a:t>
            </a: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se autorizó por procedimiento nacional la primera combinación de clorhexidina 20mg/ml y alcohol isopropílico 0,70 ML/ML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C2BD1A-4886-9820-FD7E-FD3C8FA43C71}"/>
              </a:ext>
            </a:extLst>
          </p:cNvPr>
          <p:cNvSpPr txBox="1"/>
          <p:nvPr/>
        </p:nvSpPr>
        <p:spPr>
          <a:xfrm>
            <a:off x="623392" y="3634902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</a:rPr>
              <a:t>-</a:t>
            </a: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</a:t>
            </a:r>
            <a:r>
              <a:rPr lang="es-ES" b="1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2023</a:t>
            </a: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povidona yodada/alcohol isopropílico (single-use </a:t>
            </a:r>
            <a:r>
              <a:rPr lang="es-ES" dirty="0" err="1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applicator</a:t>
            </a:r>
            <a:r>
              <a:rPr lang="es-ES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) como alternativa a pacientes con sensibilidad a clorhexidina</a:t>
            </a:r>
          </a:p>
        </p:txBody>
      </p:sp>
    </p:spTree>
    <p:extLst>
      <p:ext uri="{BB962C8B-B14F-4D97-AF65-F5344CB8AC3E}">
        <p14:creationId xmlns:p14="http://schemas.microsoft.com/office/powerpoint/2010/main" val="245875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AB408-C822-A33F-B135-13DBBFD9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014BEF1D-166C-BA08-9B23-3B4CABD93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623465" y="49059"/>
            <a:ext cx="10023188" cy="8573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3766B6-3BA7-8EC0-B2C2-CFDDA01FC9AA}"/>
              </a:ext>
            </a:extLst>
          </p:cNvPr>
          <p:cNvSpPr/>
          <p:nvPr/>
        </p:nvSpPr>
        <p:spPr>
          <a:xfrm>
            <a:off x="13848" y="318856"/>
            <a:ext cx="7017917" cy="17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26F574-D262-6F0C-DF4C-5DA2F664D342}"/>
              </a:ext>
            </a:extLst>
          </p:cNvPr>
          <p:cNvSpPr txBox="1"/>
          <p:nvPr/>
        </p:nvSpPr>
        <p:spPr>
          <a:xfrm>
            <a:off x="552667" y="227509"/>
            <a:ext cx="7343533" cy="46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Antisépticos más utilizados campo quirúrgico</a:t>
            </a:r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8FABADD7-A15B-CDBB-B24E-42D90E8E96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1424" y="1176256"/>
            <a:ext cx="9721080" cy="40263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658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3352" y="346461"/>
            <a:ext cx="7271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  <a:latin typeface="Montserrat" panose="00000500000000000000" pitchFamily="2" charset="0"/>
              </a:rPr>
              <a:t>Guías DE y PL para el tratamiento de heridas con antisépticos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359" y="346461"/>
            <a:ext cx="4200556" cy="125279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2667" y="1047393"/>
            <a:ext cx="72711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Montserrat" panose="00000500000000000000" pitchFamily="2" charset="0"/>
            </a:endParaRPr>
          </a:p>
          <a:p>
            <a:pPr algn="just"/>
            <a:r>
              <a:rPr lang="en-US" dirty="0">
                <a:latin typeface="Montserrat" panose="00000500000000000000" pitchFamily="2" charset="0"/>
              </a:rPr>
              <a:t>The treatment of wounds, especially chronic wounds, is a major challenge for medical personnel</a:t>
            </a:r>
          </a:p>
          <a:p>
            <a:pPr algn="just"/>
            <a:endParaRPr lang="es-ES" dirty="0">
              <a:latin typeface="Montserrat" panose="00000500000000000000" pitchFamily="2" charset="0"/>
            </a:endParaRPr>
          </a:p>
          <a:p>
            <a:pPr algn="just"/>
            <a:r>
              <a:rPr lang="es-ES" dirty="0" err="1">
                <a:latin typeface="Montserrat" panose="00000500000000000000" pitchFamily="2" charset="0"/>
              </a:rPr>
              <a:t>Recommended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Antiseptics</a:t>
            </a:r>
            <a:r>
              <a:rPr lang="es-ES" dirty="0">
                <a:latin typeface="Montserrat" panose="00000500000000000000" pitchFamily="2" charset="0"/>
              </a:rPr>
              <a:t> of Wounds:</a:t>
            </a:r>
          </a:p>
          <a:p>
            <a:pPr algn="just"/>
            <a:endParaRPr lang="es-ES" dirty="0">
              <a:latin typeface="Montserrat" panose="00000500000000000000" pitchFamily="2" charset="0"/>
            </a:endParaRPr>
          </a:p>
          <a:p>
            <a:pPr marL="772696" lvl="1" indent="-228554" algn="just">
              <a:buAutoNum type="arabicParenR"/>
            </a:pPr>
            <a:r>
              <a:rPr lang="es-ES" dirty="0">
                <a:latin typeface="Montserrat" panose="00000500000000000000" pitchFamily="2" charset="0"/>
              </a:rPr>
              <a:t>Octenidine dichloride</a:t>
            </a:r>
          </a:p>
          <a:p>
            <a:pPr marL="772696" lvl="1" indent="-228554" algn="just">
              <a:buAutoNum type="arabicParenR"/>
            </a:pPr>
            <a:r>
              <a:rPr lang="es-ES" dirty="0">
                <a:latin typeface="Montserrat" panose="00000500000000000000" pitchFamily="2" charset="0"/>
              </a:rPr>
              <a:t>Povidone-Iodine</a:t>
            </a:r>
          </a:p>
          <a:p>
            <a:pPr marL="772696" lvl="1" indent="-228554" algn="just">
              <a:buAutoNum type="arabicParenR"/>
            </a:pPr>
            <a:r>
              <a:rPr lang="es-ES" dirty="0">
                <a:latin typeface="Montserrat" panose="00000500000000000000" pitchFamily="2" charset="0"/>
              </a:rPr>
              <a:t>Polihexanide (PHMB)</a:t>
            </a:r>
          </a:p>
          <a:p>
            <a:pPr marL="772696" lvl="1" indent="-228554" algn="just">
              <a:buAutoNum type="arabicParenR"/>
            </a:pPr>
            <a:r>
              <a:rPr lang="es-ES" dirty="0">
                <a:latin typeface="Montserrat" panose="00000500000000000000" pitchFamily="2" charset="0"/>
              </a:rPr>
              <a:t>Sodium Hypochlorite (NaOCl)</a:t>
            </a:r>
          </a:p>
          <a:p>
            <a:pPr marL="772696" lvl="1" indent="-228554" algn="just">
              <a:buAutoNum type="arabicParenR"/>
            </a:pPr>
            <a:r>
              <a:rPr lang="es-ES" dirty="0" err="1">
                <a:latin typeface="Montserrat" panose="00000500000000000000" pitchFamily="2" charset="0"/>
              </a:rPr>
              <a:t>Nanosilver</a:t>
            </a:r>
            <a:endParaRPr lang="es-ES" dirty="0">
              <a:latin typeface="Montserrat" panose="000005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99" y="1485234"/>
            <a:ext cx="4463463" cy="22275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3268" y="4364887"/>
            <a:ext cx="10912082" cy="181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 algn="just">
              <a:buFont typeface="Wingdings" panose="05000000000000000000" pitchFamily="2" charset="2"/>
              <a:buChar char="v"/>
            </a:pPr>
            <a:r>
              <a:rPr lang="en-US" dirty="0">
                <a:latin typeface="Montserrat" panose="00000500000000000000" pitchFamily="2" charset="0"/>
              </a:rPr>
              <a:t>There are </a:t>
            </a:r>
            <a:r>
              <a:rPr lang="en-US" b="1" dirty="0">
                <a:latin typeface="Montserrat" panose="00000500000000000000" pitchFamily="2" charset="0"/>
              </a:rPr>
              <a:t>no global guidelines </a:t>
            </a:r>
            <a:r>
              <a:rPr lang="en-US" dirty="0">
                <a:latin typeface="Montserrat" panose="00000500000000000000" pitchFamily="2" charset="0"/>
              </a:rPr>
              <a:t>for the use of wound antiseptics, Therefore, </a:t>
            </a:r>
            <a:r>
              <a:rPr lang="en-US" b="1" dirty="0">
                <a:latin typeface="Montserrat" panose="00000500000000000000" pitchFamily="2" charset="0"/>
              </a:rPr>
              <a:t>consensus and guidelines, which appeared in recent years in Germany and Poland are of special importance: </a:t>
            </a:r>
            <a:r>
              <a:rPr lang="en-US" dirty="0">
                <a:latin typeface="Montserrat" panose="00000500000000000000" pitchFamily="2" charset="0"/>
              </a:rPr>
              <a:t>“Consensus on Wound Antisepsis: Update 2018</a:t>
            </a:r>
          </a:p>
          <a:p>
            <a:pPr marL="171416" indent="-171416" algn="just">
              <a:buFont typeface="Arial" panose="020B0604020202020204" pitchFamily="34" charset="0"/>
              <a:buChar char="•"/>
            </a:pPr>
            <a:endParaRPr lang="en-US" dirty="0">
              <a:latin typeface="Montserrat" panose="00000500000000000000" pitchFamily="2" charset="0"/>
            </a:endParaRPr>
          </a:p>
          <a:p>
            <a:pPr marL="285693" indent="-285693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Montserrat" panose="00000500000000000000" pitchFamily="2" charset="0"/>
              </a:rPr>
              <a:t>Old antiseptics should be avoided</a:t>
            </a:r>
          </a:p>
          <a:p>
            <a:pPr marL="285693" indent="-285693" algn="just">
              <a:buFont typeface="Wingdings" panose="05000000000000000000" pitchFamily="2" charset="2"/>
              <a:buChar char="v"/>
            </a:pPr>
            <a:endParaRPr lang="en-US" b="1" dirty="0">
              <a:latin typeface="Montserrat" panose="00000500000000000000" pitchFamily="2" charset="0"/>
            </a:endParaRPr>
          </a:p>
          <a:p>
            <a:pPr marL="285693" indent="-285693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Montserrat" panose="00000500000000000000" pitchFamily="2" charset="0"/>
              </a:rPr>
              <a:t>Biocompatibility index (BI)</a:t>
            </a:r>
            <a:r>
              <a:rPr lang="en-US" dirty="0">
                <a:latin typeface="Montserrat" panose="00000500000000000000" pitchFamily="2" charset="0"/>
              </a:rPr>
              <a:t>: to assess the suitability of an antiseptic agent (</a:t>
            </a:r>
            <a:r>
              <a:rPr lang="en-US" dirty="0" err="1">
                <a:latin typeface="Montserrat" panose="00000500000000000000" pitchFamily="2" charset="0"/>
              </a:rPr>
              <a:t>microbicidal</a:t>
            </a:r>
            <a:r>
              <a:rPr lang="en-US" dirty="0">
                <a:latin typeface="Montserrat" panose="00000500000000000000" pitchFamily="2" charset="0"/>
              </a:rPr>
              <a:t> activity and  cytotoxic effect).  </a:t>
            </a:r>
            <a:r>
              <a:rPr lang="en-US" b="1" dirty="0">
                <a:latin typeface="Montserrat" panose="00000500000000000000" pitchFamily="2" charset="0"/>
              </a:rPr>
              <a:t>CHX</a:t>
            </a:r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b="1" dirty="0">
                <a:latin typeface="Montserrat" panose="00000500000000000000" pitchFamily="2" charset="0"/>
              </a:rPr>
              <a:t>4 </a:t>
            </a:r>
            <a:r>
              <a:rPr lang="en-US" b="1" dirty="0" err="1">
                <a:latin typeface="Montserrat" panose="00000500000000000000" pitchFamily="2" charset="0"/>
              </a:rPr>
              <a:t>puesto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77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8E4C2-12D8-22B2-164F-99FB3AF39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DC077A-0F71-C674-CC3A-205247200580}"/>
              </a:ext>
            </a:extLst>
          </p:cNvPr>
          <p:cNvSpPr/>
          <p:nvPr/>
        </p:nvSpPr>
        <p:spPr>
          <a:xfrm>
            <a:off x="11648" y="317731"/>
            <a:ext cx="702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D0BF5B-5C12-D314-34E1-46E480617D00}"/>
              </a:ext>
            </a:extLst>
          </p:cNvPr>
          <p:cNvSpPr txBox="1"/>
          <p:nvPr/>
        </p:nvSpPr>
        <p:spPr>
          <a:xfrm>
            <a:off x="479377" y="116633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</a:rPr>
              <a:t> desinfección del punto de inyección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97825-D3F5-8BA7-E70D-5DD5D8862F36}"/>
              </a:ext>
            </a:extLst>
          </p:cNvPr>
          <p:cNvSpPr txBox="1"/>
          <p:nvPr/>
        </p:nvSpPr>
        <p:spPr>
          <a:xfrm>
            <a:off x="551385" y="1148728"/>
            <a:ext cx="110172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" panose="00000500000000000000" pitchFamily="2" charset="0"/>
              </a:rPr>
              <a:t>-</a:t>
            </a: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</a:rPr>
              <a:t>En la página web de la AEMPS se incluyó una sección específica sobre el nuevo marco normativo de aplicación a los productos desinfectantes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5A718C-4596-A640-BBBF-1E7BA24BC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248816" y="31757"/>
            <a:ext cx="11377264" cy="11169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5505A7C-2D19-4C69-83E7-5CF5B0BF7819}"/>
              </a:ext>
            </a:extLst>
          </p:cNvPr>
          <p:cNvSpPr txBox="1"/>
          <p:nvPr/>
        </p:nvSpPr>
        <p:spPr>
          <a:xfrm>
            <a:off x="551385" y="194123"/>
            <a:ext cx="107291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</a:rPr>
              <a:t>Normativa aplicable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A63770-4320-43F1-7B04-457362E46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772816"/>
            <a:ext cx="7668528" cy="36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5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C885D-F119-21A6-2DD4-3B9C6B39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57CF6639-CE54-A517-9DC9-B4DF3CB68EE6}"/>
              </a:ext>
            </a:extLst>
          </p:cNvPr>
          <p:cNvSpPr txBox="1"/>
          <p:nvPr/>
        </p:nvSpPr>
        <p:spPr>
          <a:xfrm>
            <a:off x="592046" y="249695"/>
            <a:ext cx="1129515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endParaRPr lang="es-ES" sz="2000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endParaRPr lang="es-ES" sz="2000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Regulados por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RD 1345/2007 (autorización, registro y condiciones de dispensación)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RD 824/2010 (laboratorios farmacéuticos, fabricantes de principios activos de </a:t>
            </a:r>
          </a:p>
          <a:p>
            <a:pPr lvl="2" algn="just"/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    uso farmacéutico y comercio exterior)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  <a:latin typeface="Montserrat" pitchFamily="2" charset="0"/>
              </a:rPr>
              <a:t>Resto de normativa que les resulte de aplicación </a:t>
            </a:r>
          </a:p>
          <a:p>
            <a:pPr algn="just"/>
            <a:endParaRPr lang="es-ES" sz="2000" b="1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r>
              <a:rPr lang="es-ES" sz="2000" b="1" dirty="0">
                <a:solidFill>
                  <a:srgbClr val="C00000"/>
                </a:solidFill>
                <a:latin typeface="Montserrat" pitchFamily="2" charset="0"/>
              </a:rPr>
              <a:t>Importantes adaptaciones</a:t>
            </a:r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1) </a:t>
            </a:r>
            <a:r>
              <a:rPr lang="es-ES" sz="1800" u="sng" dirty="0">
                <a:solidFill>
                  <a:schemeClr val="tx1"/>
                </a:solidFill>
                <a:latin typeface="Montserrat" pitchFamily="2" charset="0"/>
              </a:rPr>
              <a:t>Fabricante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s deben </a:t>
            </a:r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autorizarse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 como laboratorios farmacéuticos fabricantes o importadores. Empresas fabricantes de estos productos y verifican que sus instalaciones de fabricación cumplan con la normativa. </a:t>
            </a:r>
          </a:p>
          <a:p>
            <a:pPr lvl="0" algn="just"/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2)Estos </a:t>
            </a:r>
            <a:r>
              <a:rPr lang="es-ES" sz="1800" u="sng" dirty="0">
                <a:solidFill>
                  <a:schemeClr val="tx1"/>
                </a:solidFill>
                <a:latin typeface="Montserrat" pitchFamily="2" charset="0"/>
              </a:rPr>
              <a:t>productos 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se deben </a:t>
            </a:r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autorizar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 como medicamento por la Agencia Española de Medicamentos y Productos Sanitarios</a:t>
            </a: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4" name="Rectángulo redondeado 11">
            <a:extLst>
              <a:ext uri="{FF2B5EF4-FFF2-40B4-BE49-F238E27FC236}">
                <a16:creationId xmlns:a16="http://schemas.microsoft.com/office/drawing/2014/main" id="{4A980A79-0F44-592A-0CB9-AC8047352949}"/>
              </a:ext>
            </a:extLst>
          </p:cNvPr>
          <p:cNvSpPr/>
          <p:nvPr/>
        </p:nvSpPr>
        <p:spPr>
          <a:xfrm>
            <a:off x="592046" y="3861048"/>
            <a:ext cx="11317021" cy="2448272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D0D0D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DFB995-3F01-3D3C-905F-C58CD28B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1752872" y="-99392"/>
            <a:ext cx="11377264" cy="11169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76BA3E-E713-959B-1C5E-48F32FCFC869}"/>
              </a:ext>
            </a:extLst>
          </p:cNvPr>
          <p:cNvSpPr txBox="1"/>
          <p:nvPr/>
        </p:nvSpPr>
        <p:spPr>
          <a:xfrm>
            <a:off x="304800" y="275453"/>
            <a:ext cx="8373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</a:rPr>
              <a:t>Normativa aplicable (paso a medicamento)</a:t>
            </a:r>
          </a:p>
        </p:txBody>
      </p:sp>
    </p:spTree>
    <p:extLst>
      <p:ext uri="{BB962C8B-B14F-4D97-AF65-F5344CB8AC3E}">
        <p14:creationId xmlns:p14="http://schemas.microsoft.com/office/powerpoint/2010/main" val="2744120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8626-03DE-9F56-70D4-64010C84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91E249-C0BD-8BF9-59FA-B730B077ED28}"/>
              </a:ext>
            </a:extLst>
          </p:cNvPr>
          <p:cNvSpPr txBox="1"/>
          <p:nvPr/>
        </p:nvSpPr>
        <p:spPr>
          <a:xfrm>
            <a:off x="688867" y="158715"/>
            <a:ext cx="1140746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Los medicamentos se autorizan si son:</a:t>
            </a: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1"/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1"/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algn="just"/>
            <a:endParaRPr lang="es-ES" sz="18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Requisitos de los medicamentos:</a:t>
            </a:r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Presentar una 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solicitud de AC 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( elección de base legal, tipo de </a:t>
            </a:r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procedimiento nacional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)</a:t>
            </a: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Base legal: 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en función de si existe o no un medicamento de referencia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Abreviado: hibrido (10.3)</a:t>
            </a: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Completo: uso bien establecido (10 a), 8.3 mixto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F6B82D9A-5CC3-430E-48BD-9452E035EDEA}"/>
              </a:ext>
            </a:extLst>
          </p:cNvPr>
          <p:cNvSpPr txBox="1"/>
          <p:nvPr/>
        </p:nvSpPr>
        <p:spPr>
          <a:xfrm>
            <a:off x="5495256" y="234588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de calidad,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eficaces,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seguros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y están correctamente identificados y poseen instrucciones de uso correctas para un uso racional</a:t>
            </a: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AD572D7-55FD-657C-DE9A-730E325231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5256" y="234588"/>
            <a:ext cx="288032" cy="288032"/>
          </a:xfrm>
          <a:prstGeom prst="rect">
            <a:avLst/>
          </a:prstGeom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55351A1-4EA7-9C87-3A1D-4FB3491FA6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910" y="893367"/>
            <a:ext cx="288032" cy="288032"/>
          </a:xfrm>
          <a:prstGeom prst="rect">
            <a:avLst/>
          </a:prstGeom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962D6373-4BC8-FE1A-504B-0B94B11856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910" y="563796"/>
            <a:ext cx="288032" cy="288032"/>
          </a:xfrm>
          <a:prstGeom prst="rect">
            <a:avLst/>
          </a:prstGeom>
        </p:spPr>
      </p:pic>
      <p:pic>
        <p:nvPicPr>
          <p:cNvPr id="10" name="Imagen 2">
            <a:extLst>
              <a:ext uri="{FF2B5EF4-FFF2-40B4-BE49-F238E27FC236}">
                <a16:creationId xmlns:a16="http://schemas.microsoft.com/office/drawing/2014/main" id="{042D7B84-EC0A-2C95-312E-E4DB0D9E93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910" y="1222938"/>
            <a:ext cx="288032" cy="288032"/>
          </a:xfrm>
          <a:prstGeom prst="rect">
            <a:avLst/>
          </a:prstGeom>
        </p:spPr>
      </p:pic>
      <p:sp>
        <p:nvSpPr>
          <p:cNvPr id="11" name="Rectángulo redondeado 11">
            <a:extLst>
              <a:ext uri="{FF2B5EF4-FFF2-40B4-BE49-F238E27FC236}">
                <a16:creationId xmlns:a16="http://schemas.microsoft.com/office/drawing/2014/main" id="{85F485C4-49CA-F186-716F-9928B51F1B8D}"/>
              </a:ext>
            </a:extLst>
          </p:cNvPr>
          <p:cNvSpPr/>
          <p:nvPr/>
        </p:nvSpPr>
        <p:spPr>
          <a:xfrm>
            <a:off x="140314" y="116632"/>
            <a:ext cx="11860342" cy="1595284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D0D0D0"/>
              </a:solidFill>
            </a:endParaRPr>
          </a:p>
        </p:txBody>
      </p:sp>
      <p:sp>
        <p:nvSpPr>
          <p:cNvPr id="12" name="Llamada ovalada 11">
            <a:extLst>
              <a:ext uri="{FF2B5EF4-FFF2-40B4-BE49-F238E27FC236}">
                <a16:creationId xmlns:a16="http://schemas.microsoft.com/office/drawing/2014/main" id="{61FB6CE7-A853-41A5-00A5-B20B05DC3F89}"/>
              </a:ext>
            </a:extLst>
          </p:cNvPr>
          <p:cNvSpPr/>
          <p:nvPr/>
        </p:nvSpPr>
        <p:spPr>
          <a:xfrm rot="14960379">
            <a:off x="262666" y="2106603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0EB734-35E0-4853-5893-DD09F5FE4D8F}"/>
              </a:ext>
            </a:extLst>
          </p:cNvPr>
          <p:cNvSpPr/>
          <p:nvPr/>
        </p:nvSpPr>
        <p:spPr>
          <a:xfrm>
            <a:off x="213176" y="2172000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F506644-272C-E857-EE7A-693D7879743E}"/>
              </a:ext>
            </a:extLst>
          </p:cNvPr>
          <p:cNvSpPr/>
          <p:nvPr/>
        </p:nvSpPr>
        <p:spPr>
          <a:xfrm>
            <a:off x="205856" y="5004540"/>
            <a:ext cx="473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01ADD2-DD6B-52E7-A3BC-32F19FE2F234}"/>
              </a:ext>
            </a:extLst>
          </p:cNvPr>
          <p:cNvSpPr txBox="1"/>
          <p:nvPr/>
        </p:nvSpPr>
        <p:spPr>
          <a:xfrm>
            <a:off x="472534" y="3807256"/>
            <a:ext cx="982328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Medicamentos de referencia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: </a:t>
            </a:r>
          </a:p>
          <a:p>
            <a:endParaRPr lang="es-ES" sz="16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Montserrat" pitchFamily="2" charset="0"/>
              </a:rPr>
              <a:t>Combinación  Clorhexidina 20 MG/ML +  Alcohol isopropílico 0,70 ML/ML SOLUCIÓN CUTÁNEA/SOLUCIÓN PARA PULVERIZACIÓN CUTÁNEA)</a:t>
            </a:r>
          </a:p>
          <a:p>
            <a:r>
              <a:rPr lang="es-ES" sz="1600" dirty="0">
                <a:solidFill>
                  <a:schemeClr val="tx1"/>
                </a:solidFill>
                <a:latin typeface="Montserrat" pitchFamily="2" charset="0"/>
              </a:rPr>
              <a:t> </a:t>
            </a:r>
          </a:p>
          <a:p>
            <a:r>
              <a:rPr lang="es-ES" sz="1600" dirty="0">
                <a:solidFill>
                  <a:schemeClr val="tx1"/>
                </a:solidFill>
                <a:latin typeface="Montserrat" pitchFamily="2" charset="0"/>
              </a:rPr>
              <a:t>Desde 2014. Solución cutánea</a:t>
            </a:r>
          </a:p>
          <a:p>
            <a:r>
              <a:rPr lang="es-ES" dirty="0">
                <a:solidFill>
                  <a:schemeClr val="accent1"/>
                </a:solidFill>
              </a:rPr>
              <a:t>.</a:t>
            </a:r>
          </a:p>
          <a:p>
            <a:endParaRPr lang="es-ES" sz="1800" dirty="0">
              <a:solidFill>
                <a:schemeClr val="accent1"/>
              </a:solidFill>
            </a:endParaRPr>
          </a:p>
          <a:p>
            <a:r>
              <a:rPr lang="es-ES" sz="1800" b="1" dirty="0">
                <a:solidFill>
                  <a:schemeClr val="tx1"/>
                </a:solidFill>
                <a:latin typeface="Montserrat" pitchFamily="2" charset="0"/>
              </a:rPr>
              <a:t>Clorhexidina </a:t>
            </a:r>
            <a:r>
              <a:rPr lang="es-ES" sz="1600" b="1" dirty="0">
                <a:solidFill>
                  <a:schemeClr val="tx1"/>
                </a:solidFill>
                <a:latin typeface="Montserrat" pitchFamily="2" charset="0"/>
              </a:rPr>
              <a:t>(40 MG/ML SOLUCION CUTANEA)</a:t>
            </a:r>
            <a:r>
              <a:rPr lang="es-ES" sz="1600" b="1" dirty="0">
                <a:latin typeface="Montserrat" panose="00000500000000000000" pitchFamily="2" charset="0"/>
              </a:rPr>
              <a:t> </a:t>
            </a: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476172" y="2782669"/>
            <a:ext cx="5732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u="sng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Introducción</a:t>
            </a:r>
            <a:r>
              <a:rPr lang="es-ES_tradnl" sz="36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: Flora cutánea e importancia de la antisepsia</a:t>
            </a: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574A40-4F18-6F4D-8CE5-ABB3A9E9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37" y="2204030"/>
            <a:ext cx="847801" cy="7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5644B-68A0-2C2E-556B-EE32AAA2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CB520-6795-4340-8716-2DAC24E8074E}"/>
              </a:ext>
            </a:extLst>
          </p:cNvPr>
          <p:cNvSpPr txBox="1"/>
          <p:nvPr/>
        </p:nvSpPr>
        <p:spPr>
          <a:xfrm>
            <a:off x="623392" y="188640"/>
            <a:ext cx="11407461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Los medicamentos se autorizan si son:</a:t>
            </a: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algn="just"/>
            <a:endParaRPr lang="es-ES" sz="18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rgbClr val="C00000"/>
              </a:solidFill>
              <a:latin typeface="Montserrat" pitchFamily="2" charset="0"/>
            </a:endParaRPr>
          </a:p>
          <a:p>
            <a:pPr algn="just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Requisitos de los medicamentos:</a:t>
            </a:r>
            <a:endParaRPr 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Presentar una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solicitud de AC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( elección de base legal, tipo de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procedimiento nacional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)</a:t>
            </a:r>
          </a:p>
          <a:p>
            <a:pPr algn="just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Base legal: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en función de si existe o no un medicamento de referencia</a:t>
            </a:r>
          </a:p>
          <a:p>
            <a:pPr algn="just"/>
            <a:endParaRPr 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Abreviado: hibrido (10.3)</a:t>
            </a: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Completo: uso bien establecido (10 a), 8.3 mixto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Cumplir 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con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Farmacopea Europea 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para demostrar 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in vitro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 su eficacia bactericida/fungicida/</a:t>
            </a:r>
            <a:r>
              <a:rPr lang="es-ES" sz="1800" dirty="0" err="1">
                <a:solidFill>
                  <a:schemeClr val="tx1"/>
                </a:solidFill>
                <a:latin typeface="Montserrat" pitchFamily="2" charset="0"/>
              </a:rPr>
              <a:t>levuricida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 (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Ph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Eur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5.1.11.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Determination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of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bactericidal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,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fungicidal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or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yeasticidal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activity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of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antiseptic</a:t>
            </a:r>
            <a:r>
              <a:rPr lang="es-ES" sz="1800" i="1" dirty="0">
                <a:solidFill>
                  <a:schemeClr val="tx1"/>
                </a:solidFill>
                <a:latin typeface="Montserrat" pitchFamily="2" charset="0"/>
              </a:rPr>
              <a:t> medicinal </a:t>
            </a:r>
            <a:r>
              <a:rPr lang="es-ES" sz="1800" i="1" dirty="0" err="1">
                <a:solidFill>
                  <a:schemeClr val="tx1"/>
                </a:solidFill>
                <a:latin typeface="Montserrat" pitchFamily="2" charset="0"/>
              </a:rPr>
              <a:t>products</a:t>
            </a:r>
            <a:r>
              <a:rPr lang="es-ES" sz="1800" dirty="0">
                <a:solidFill>
                  <a:schemeClr val="tx1"/>
                </a:solidFill>
                <a:latin typeface="Montserrat" pitchFamily="2" charset="0"/>
              </a:rPr>
              <a:t>).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4" name="Llamada ovalada 3">
            <a:extLst>
              <a:ext uri="{FF2B5EF4-FFF2-40B4-BE49-F238E27FC236}">
                <a16:creationId xmlns:a16="http://schemas.microsoft.com/office/drawing/2014/main" id="{8CCB8767-4DFC-295A-9835-CCDEB9598291}"/>
              </a:ext>
            </a:extLst>
          </p:cNvPr>
          <p:cNvSpPr/>
          <p:nvPr/>
        </p:nvSpPr>
        <p:spPr>
          <a:xfrm rot="14960379">
            <a:off x="180533" y="2104662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FFBAB265-12F3-BD25-C21C-C620F4ED9627}"/>
              </a:ext>
            </a:extLst>
          </p:cNvPr>
          <p:cNvSpPr/>
          <p:nvPr/>
        </p:nvSpPr>
        <p:spPr>
          <a:xfrm rot="14960379">
            <a:off x="180533" y="3760846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5D27987-9A3B-069F-9824-F1B71118F67E}"/>
              </a:ext>
            </a:extLst>
          </p:cNvPr>
          <p:cNvSpPr/>
          <p:nvPr/>
        </p:nvSpPr>
        <p:spPr>
          <a:xfrm>
            <a:off x="240026" y="2153571"/>
            <a:ext cx="255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C2EECD-7865-724F-3D20-5A6B8F44041B}"/>
              </a:ext>
            </a:extLst>
          </p:cNvPr>
          <p:cNvSpPr/>
          <p:nvPr/>
        </p:nvSpPr>
        <p:spPr>
          <a:xfrm>
            <a:off x="126044" y="3809755"/>
            <a:ext cx="433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Rectángulo redondeado 11">
            <a:extLst>
              <a:ext uri="{FF2B5EF4-FFF2-40B4-BE49-F238E27FC236}">
                <a16:creationId xmlns:a16="http://schemas.microsoft.com/office/drawing/2014/main" id="{4F4BDDFC-05B8-08CF-A1D8-688C76D040D5}"/>
              </a:ext>
            </a:extLst>
          </p:cNvPr>
          <p:cNvSpPr/>
          <p:nvPr/>
        </p:nvSpPr>
        <p:spPr>
          <a:xfrm>
            <a:off x="140314" y="116632"/>
            <a:ext cx="11860342" cy="1595284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D0D0D0"/>
              </a:solidFill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FD7EC4E8-006A-DADD-C436-602B1951DF78}"/>
              </a:ext>
            </a:extLst>
          </p:cNvPr>
          <p:cNvSpPr txBox="1"/>
          <p:nvPr/>
        </p:nvSpPr>
        <p:spPr>
          <a:xfrm>
            <a:off x="5591944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de calidad,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eficaces,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seguros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y están correctamente identificados y poseen instrucciones de uso correctas para un uso racional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FF1BEA5E-B0EC-9A80-2168-B8DB983FBF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272" y="207224"/>
            <a:ext cx="288032" cy="288032"/>
          </a:xfrm>
          <a:prstGeom prst="rect">
            <a:avLst/>
          </a:prstGeom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CDBE6455-55E0-AA76-1EE2-8B5790E2F5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0470" y="507323"/>
            <a:ext cx="288032" cy="288032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1F0AC2BA-8D73-8E81-DCC7-7213F69070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0470" y="841303"/>
            <a:ext cx="288032" cy="288032"/>
          </a:xfrm>
          <a:prstGeom prst="rect">
            <a:avLst/>
          </a:prstGeom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9D69EC92-BB90-755E-AC77-5A76DFFD28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272" y="1163377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2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5A966-2110-0C3D-8776-FFDEEF7E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84292A-EBB8-B285-AE5F-66CBF985FC0E}"/>
              </a:ext>
            </a:extLst>
          </p:cNvPr>
          <p:cNvSpPr txBox="1"/>
          <p:nvPr/>
        </p:nvSpPr>
        <p:spPr>
          <a:xfrm>
            <a:off x="695400" y="188640"/>
            <a:ext cx="1140746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Los medicamentos se autorizan si son:</a:t>
            </a: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marL="0" algn="just">
              <a:spcBef>
                <a:spcPct val="0"/>
              </a:spcBef>
              <a:buClr>
                <a:srgbClr val="FC0128"/>
              </a:buClr>
            </a:pPr>
            <a:endParaRPr lang="es-ES" alt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  <a:ea typeface="MS PGothic" panose="020B0600070205080204" pitchFamily="34" charset="-128"/>
            </a:endParaRPr>
          </a:p>
          <a:p>
            <a:pPr algn="just"/>
            <a:endParaRPr lang="es-ES" sz="18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endParaRPr lang="es-ES" sz="18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Requisitos de los medicamentos:</a:t>
            </a:r>
            <a:endParaRPr 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Presentar una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solicitud de AC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( elección de base legal, tipo de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procedimiento nacional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)</a:t>
            </a:r>
          </a:p>
          <a:p>
            <a:pPr algn="just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Base legal: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en función de si existe o no un medicamento de referencia</a:t>
            </a:r>
          </a:p>
          <a:p>
            <a:pPr algn="just"/>
            <a:endParaRPr 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Abreviado: hibrido (10.3)</a:t>
            </a:r>
          </a:p>
          <a:p>
            <a:pPr marL="285750" lvl="3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Completo: uso bien establecido (10 a), 8.3 mixto</a:t>
            </a:r>
          </a:p>
          <a:p>
            <a:pPr algn="just"/>
            <a:endParaRPr lang="es-ES" sz="1800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Cumplir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con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Farmacopea Europea 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para demostrar 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in vitro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 su eficacia bactericida/fungicida/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levuricida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(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Ph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Eur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5.1.11.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Determination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of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bactericidal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,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fungicidal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or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yeasticidal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activity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of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antiseptic</a:t>
            </a:r>
            <a:r>
              <a:rPr lang="es-ES" sz="18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 medicinal </a:t>
            </a:r>
            <a:r>
              <a:rPr lang="es-ES" sz="1800" i="1" dirty="0" err="1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products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).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1600" b="1" dirty="0">
                <a:solidFill>
                  <a:srgbClr val="C00000"/>
                </a:solidFill>
                <a:latin typeface="Montserrat" panose="00000500000000000000" pitchFamily="2" charset="0"/>
              </a:rPr>
              <a:t>De ser necesaria demostración de eficacia clínica (dossier completo o por diferenciarse del medicamento de referencia), 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</a:rPr>
              <a:t>la </a:t>
            </a:r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norma de referencia </a:t>
            </a:r>
            <a:r>
              <a:rPr lang="es-ES" sz="1600" dirty="0">
                <a:solidFill>
                  <a:schemeClr val="tx1"/>
                </a:solidFill>
                <a:latin typeface="Montserrat" panose="00000500000000000000" pitchFamily="2" charset="0"/>
              </a:rPr>
              <a:t>recomendada es </a:t>
            </a:r>
            <a:r>
              <a:rPr lang="es-ES" sz="1600" b="1" dirty="0">
                <a:latin typeface="Montserrat" panose="00000500000000000000" pitchFamily="2" charset="0"/>
              </a:rPr>
              <a:t>CHMP/QWP/708282/2018</a:t>
            </a:r>
            <a:r>
              <a:rPr lang="es-ES" sz="1600" dirty="0">
                <a:latin typeface="Montserrat" panose="00000500000000000000" pitchFamily="2" charset="0"/>
              </a:rPr>
              <a:t> “</a:t>
            </a:r>
            <a:r>
              <a:rPr lang="es-ES" sz="1600" dirty="0" err="1">
                <a:latin typeface="Montserrat" panose="00000500000000000000" pitchFamily="2" charset="0"/>
              </a:rPr>
              <a:t>Guideline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on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quality</a:t>
            </a:r>
            <a:r>
              <a:rPr lang="es-ES" sz="1600" dirty="0">
                <a:latin typeface="Montserrat" panose="00000500000000000000" pitchFamily="2" charset="0"/>
              </a:rPr>
              <a:t> and </a:t>
            </a:r>
            <a:r>
              <a:rPr lang="es-ES" sz="1600" dirty="0" err="1">
                <a:latin typeface="Montserrat" panose="00000500000000000000" pitchFamily="2" charset="0"/>
              </a:rPr>
              <a:t>equivalence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of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locally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applied</a:t>
            </a:r>
            <a:r>
              <a:rPr lang="es-ES" sz="1600" dirty="0">
                <a:latin typeface="Montserrat" panose="00000500000000000000" pitchFamily="2" charset="0"/>
              </a:rPr>
              <a:t>, </a:t>
            </a:r>
            <a:r>
              <a:rPr lang="es-ES" sz="1600" dirty="0" err="1">
                <a:latin typeface="Montserrat" panose="00000500000000000000" pitchFamily="2" charset="0"/>
              </a:rPr>
              <a:t>locally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acting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cutaneous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products</a:t>
            </a:r>
            <a:r>
              <a:rPr lang="es-ES" sz="1600" dirty="0">
                <a:latin typeface="Montserrat" panose="00000500000000000000" pitchFamily="2" charset="0"/>
              </a:rPr>
              <a:t>” contempla lo siguiente “</a:t>
            </a:r>
            <a:r>
              <a:rPr lang="es-ES" sz="1600" dirty="0" err="1">
                <a:latin typeface="Montserrat" panose="00000500000000000000" pitchFamily="2" charset="0"/>
              </a:rPr>
              <a:t>For</a:t>
            </a:r>
            <a:r>
              <a:rPr lang="es-ES" sz="1600" dirty="0">
                <a:latin typeface="Montserrat" panose="00000500000000000000" pitchFamily="2" charset="0"/>
              </a:rPr>
              <a:t> skin </a:t>
            </a:r>
            <a:r>
              <a:rPr lang="es-ES" sz="1600" dirty="0" err="1">
                <a:latin typeface="Montserrat" panose="00000500000000000000" pitchFamily="2" charset="0"/>
              </a:rPr>
              <a:t>antiseptics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for</a:t>
            </a:r>
            <a:r>
              <a:rPr lang="es-ES" sz="1600" dirty="0">
                <a:latin typeface="Montserrat" panose="00000500000000000000" pitchFamily="2" charset="0"/>
              </a:rPr>
              <a:t> use prior </a:t>
            </a:r>
            <a:r>
              <a:rPr lang="es-ES" sz="1600" dirty="0" err="1">
                <a:latin typeface="Montserrat" panose="00000500000000000000" pitchFamily="2" charset="0"/>
              </a:rPr>
              <a:t>to</a:t>
            </a:r>
            <a:r>
              <a:rPr lang="es-ES" sz="1600" dirty="0">
                <a:latin typeface="Montserrat" panose="00000500000000000000" pitchFamily="2" charset="0"/>
              </a:rPr>
              <a:t> invasive </a:t>
            </a:r>
            <a:r>
              <a:rPr lang="es-ES" sz="1600" dirty="0" err="1">
                <a:latin typeface="Montserrat" panose="00000500000000000000" pitchFamily="2" charset="0"/>
              </a:rPr>
              <a:t>procedures</a:t>
            </a:r>
            <a:r>
              <a:rPr lang="es-ES" sz="1600" dirty="0">
                <a:latin typeface="Montserrat" panose="00000500000000000000" pitchFamily="2" charset="0"/>
              </a:rPr>
              <a:t>, a </a:t>
            </a:r>
            <a:r>
              <a:rPr lang="es-ES" sz="1600" dirty="0" err="1">
                <a:latin typeface="Montserrat" panose="00000500000000000000" pitchFamily="2" charset="0"/>
              </a:rPr>
              <a:t>study</a:t>
            </a:r>
            <a:r>
              <a:rPr lang="es-ES" sz="1600" dirty="0">
                <a:latin typeface="Montserrat" panose="00000500000000000000" pitchFamily="2" charset="0"/>
              </a:rPr>
              <a:t> in </a:t>
            </a:r>
            <a:r>
              <a:rPr lang="es-ES" sz="1600" dirty="0" err="1">
                <a:latin typeface="Montserrat" panose="00000500000000000000" pitchFamily="2" charset="0"/>
              </a:rPr>
              <a:t>compliance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with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b="1" dirty="0">
                <a:latin typeface="Montserrat" panose="00000500000000000000" pitchFamily="2" charset="0"/>
              </a:rPr>
              <a:t>ASTM E1173 – 15</a:t>
            </a:r>
            <a:r>
              <a:rPr lang="es-ES" sz="1600" dirty="0">
                <a:latin typeface="Montserrat" panose="00000500000000000000" pitchFamily="2" charset="0"/>
              </a:rPr>
              <a:t> Standard Test </a:t>
            </a:r>
            <a:r>
              <a:rPr lang="es-ES" sz="1600" dirty="0" err="1">
                <a:latin typeface="Montserrat" panose="00000500000000000000" pitchFamily="2" charset="0"/>
              </a:rPr>
              <a:t>Method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for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Evaluation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of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Pre-operative</a:t>
            </a:r>
            <a:r>
              <a:rPr lang="es-ES" sz="1600" dirty="0">
                <a:latin typeface="Montserrat" panose="00000500000000000000" pitchFamily="2" charset="0"/>
              </a:rPr>
              <a:t>, </a:t>
            </a:r>
            <a:r>
              <a:rPr lang="es-ES" sz="1600" dirty="0" err="1">
                <a:latin typeface="Montserrat" panose="00000500000000000000" pitchFamily="2" charset="0"/>
              </a:rPr>
              <a:t>Pre-catheterization</a:t>
            </a:r>
            <a:r>
              <a:rPr lang="es-ES" sz="1600" dirty="0">
                <a:latin typeface="Montserrat" panose="00000500000000000000" pitchFamily="2" charset="0"/>
              </a:rPr>
              <a:t>, </a:t>
            </a:r>
            <a:r>
              <a:rPr lang="es-ES" sz="1600" dirty="0" err="1">
                <a:latin typeface="Montserrat" panose="00000500000000000000" pitchFamily="2" charset="0"/>
              </a:rPr>
              <a:t>or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Pre-injection</a:t>
            </a:r>
            <a:r>
              <a:rPr lang="es-ES" sz="1600" dirty="0">
                <a:latin typeface="Montserrat" panose="00000500000000000000" pitchFamily="2" charset="0"/>
              </a:rPr>
              <a:t> Skin </a:t>
            </a:r>
            <a:r>
              <a:rPr lang="es-ES" sz="1600" dirty="0" err="1">
                <a:latin typeface="Montserrat" panose="00000500000000000000" pitchFamily="2" charset="0"/>
              </a:rPr>
              <a:t>Preparations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or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an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equivalent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European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methodology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ES" sz="1600" dirty="0" err="1">
                <a:latin typeface="Montserrat" panose="00000500000000000000" pitchFamily="2" charset="0"/>
              </a:rPr>
              <a:t>would</a:t>
            </a:r>
            <a:r>
              <a:rPr lang="es-ES" sz="1600" dirty="0">
                <a:latin typeface="Montserrat" panose="00000500000000000000" pitchFamily="2" charset="0"/>
              </a:rPr>
              <a:t> be aceptable</a:t>
            </a: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dirty="0">
              <a:solidFill>
                <a:schemeClr val="accent1"/>
              </a:solidFill>
            </a:endParaRPr>
          </a:p>
          <a:p>
            <a:endParaRPr lang="es-ES" sz="1600" b="1" dirty="0">
              <a:solidFill>
                <a:schemeClr val="accent1"/>
              </a:solidFill>
            </a:endParaRPr>
          </a:p>
          <a:p>
            <a:endParaRPr lang="es-ES" sz="16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Rectángulo redondeado 11">
            <a:extLst>
              <a:ext uri="{FF2B5EF4-FFF2-40B4-BE49-F238E27FC236}">
                <a16:creationId xmlns:a16="http://schemas.microsoft.com/office/drawing/2014/main" id="{26855F92-C2A2-99C9-19A5-750C746C87B0}"/>
              </a:ext>
            </a:extLst>
          </p:cNvPr>
          <p:cNvSpPr/>
          <p:nvPr/>
        </p:nvSpPr>
        <p:spPr>
          <a:xfrm>
            <a:off x="140314" y="116632"/>
            <a:ext cx="11860342" cy="1595284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D0D0D0"/>
              </a:solidFill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A1488CA4-4A65-C058-027E-1EE8471AA65B}"/>
              </a:ext>
            </a:extLst>
          </p:cNvPr>
          <p:cNvSpPr txBox="1"/>
          <p:nvPr/>
        </p:nvSpPr>
        <p:spPr>
          <a:xfrm>
            <a:off x="5591944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de calidad,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eficaces,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seguros</a:t>
            </a:r>
          </a:p>
          <a:p>
            <a:pPr marL="354013" lvl="1">
              <a:spcBef>
                <a:spcPct val="0"/>
              </a:spcBef>
              <a:buClr>
                <a:srgbClr val="FC0128"/>
              </a:buClr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  <a:ea typeface="MS PGothic" panose="020B0600070205080204" pitchFamily="34" charset="-128"/>
              </a:rPr>
              <a:t>y están correctamente identificados y poseen instrucciones de uso correctas para un uso racional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FE7A044B-564C-CCCA-4704-8EF923DAF6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272" y="207224"/>
            <a:ext cx="288032" cy="288032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443B707A-3284-FC81-861E-71EEA8C7AD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637" y="512481"/>
            <a:ext cx="288032" cy="288032"/>
          </a:xfrm>
          <a:prstGeom prst="rect">
            <a:avLst/>
          </a:prstGeom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6B3253AA-484B-AB97-D25B-1C6E14FC0B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637" y="815320"/>
            <a:ext cx="288032" cy="288032"/>
          </a:xfrm>
          <a:prstGeom prst="rect">
            <a:avLst/>
          </a:prstGeom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B8F18AB6-7B3B-149F-63B9-2EDF74C9AE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637" y="1103352"/>
            <a:ext cx="288032" cy="288032"/>
          </a:xfrm>
          <a:prstGeom prst="rect">
            <a:avLst/>
          </a:prstGeom>
        </p:spPr>
      </p:pic>
      <p:sp>
        <p:nvSpPr>
          <p:cNvPr id="9" name="Llamada ovalada 8">
            <a:extLst>
              <a:ext uri="{FF2B5EF4-FFF2-40B4-BE49-F238E27FC236}">
                <a16:creationId xmlns:a16="http://schemas.microsoft.com/office/drawing/2014/main" id="{B1371E4E-7353-54C7-D7AF-437E73BAF9C3}"/>
              </a:ext>
            </a:extLst>
          </p:cNvPr>
          <p:cNvSpPr/>
          <p:nvPr/>
        </p:nvSpPr>
        <p:spPr>
          <a:xfrm rot="14960379">
            <a:off x="208990" y="4908604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026723-A041-6C66-8178-F2EE9E9E4C65}"/>
              </a:ext>
            </a:extLst>
          </p:cNvPr>
          <p:cNvSpPr/>
          <p:nvPr/>
        </p:nvSpPr>
        <p:spPr>
          <a:xfrm>
            <a:off x="140314" y="4957513"/>
            <a:ext cx="473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Llamada ovalada 10">
            <a:extLst>
              <a:ext uri="{FF2B5EF4-FFF2-40B4-BE49-F238E27FC236}">
                <a16:creationId xmlns:a16="http://schemas.microsoft.com/office/drawing/2014/main" id="{D8D2F424-F6F8-6455-A9CC-45F1DFF4FE04}"/>
              </a:ext>
            </a:extLst>
          </p:cNvPr>
          <p:cNvSpPr/>
          <p:nvPr/>
        </p:nvSpPr>
        <p:spPr>
          <a:xfrm rot="14960379">
            <a:off x="213386" y="3760844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2" name="Llamada ovalada 11">
            <a:extLst>
              <a:ext uri="{FF2B5EF4-FFF2-40B4-BE49-F238E27FC236}">
                <a16:creationId xmlns:a16="http://schemas.microsoft.com/office/drawing/2014/main" id="{5ED93550-677B-2022-959E-36A1AC78A2F6}"/>
              </a:ext>
            </a:extLst>
          </p:cNvPr>
          <p:cNvSpPr/>
          <p:nvPr/>
        </p:nvSpPr>
        <p:spPr>
          <a:xfrm rot="14960379">
            <a:off x="231167" y="2163651"/>
            <a:ext cx="374183" cy="405597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25CD1C4-375E-E631-F275-BB2DBB88E699}"/>
              </a:ext>
            </a:extLst>
          </p:cNvPr>
          <p:cNvSpPr/>
          <p:nvPr/>
        </p:nvSpPr>
        <p:spPr>
          <a:xfrm>
            <a:off x="159500" y="3809753"/>
            <a:ext cx="473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26B97C-8A98-21D9-EAB1-78A57CB7CA9C}"/>
              </a:ext>
            </a:extLst>
          </p:cNvPr>
          <p:cNvSpPr/>
          <p:nvPr/>
        </p:nvSpPr>
        <p:spPr>
          <a:xfrm>
            <a:off x="159500" y="2212560"/>
            <a:ext cx="473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14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AA17-5CB1-378B-7192-5E2D2AE2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4790474-07CE-A859-3D15-B29D375D92AB}"/>
              </a:ext>
            </a:extLst>
          </p:cNvPr>
          <p:cNvSpPr/>
          <p:nvPr/>
        </p:nvSpPr>
        <p:spPr>
          <a:xfrm>
            <a:off x="222020" y="2564904"/>
            <a:ext cx="5040560" cy="36724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8A60CC-C6A0-43C4-73CC-B64823FE2D96}"/>
              </a:ext>
            </a:extLst>
          </p:cNvPr>
          <p:cNvSpPr txBox="1"/>
          <p:nvPr/>
        </p:nvSpPr>
        <p:spPr>
          <a:xfrm>
            <a:off x="623392" y="260648"/>
            <a:ext cx="108447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ATSM1173- 15 Standard Test 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Method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for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Evaluation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of Pre-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operative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, Pre-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catheterization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, 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or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Pre-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injection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Skin </a:t>
            </a:r>
            <a:r>
              <a:rPr lang="es-ES" sz="1800" b="1" dirty="0" err="1">
                <a:solidFill>
                  <a:srgbClr val="C00000"/>
                </a:solidFill>
                <a:latin typeface="Montserrat" pitchFamily="2" charset="0"/>
              </a:rPr>
              <a:t>Preparations</a:t>
            </a:r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 </a:t>
            </a:r>
          </a:p>
          <a:p>
            <a:pPr algn="just"/>
            <a:endParaRPr lang="es-ES" sz="1800" i="1" dirty="0">
              <a:solidFill>
                <a:schemeClr val="accent1"/>
              </a:solidFill>
              <a:latin typeface="Montserrat" pitchFamily="2" charset="0"/>
            </a:endParaRPr>
          </a:p>
          <a:p>
            <a:r>
              <a:rPr lang="es-ES" altLang="es-ES" sz="20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Estudio para evaluar la eficacia</a:t>
            </a:r>
          </a:p>
          <a:p>
            <a:r>
              <a:rPr lang="es-ES" altLang="es-ES" sz="20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En voluntarios sanos</a:t>
            </a:r>
          </a:p>
          <a:p>
            <a:r>
              <a:rPr lang="es-ES" altLang="es-ES" sz="2000" dirty="0">
                <a:solidFill>
                  <a:schemeClr val="tx1"/>
                </a:solidFill>
                <a:latin typeface="Montserrat" pitchFamily="2" charset="0"/>
                <a:ea typeface="MS PGothic" panose="020B0600070205080204" pitchFamily="34" charset="-128"/>
              </a:rPr>
              <a:t>Actividad antimicrobiana </a:t>
            </a: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sz="2000" dirty="0">
              <a:solidFill>
                <a:schemeClr val="tx1"/>
              </a:solidFill>
              <a:latin typeface="Montserrat" pitchFamily="2" charset="0"/>
              <a:ea typeface="MS PGothic" panose="020B0600070205080204" pitchFamily="34" charset="-12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80EA1E-DF18-5D21-95F9-498DA02D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268760"/>
            <a:ext cx="6583039" cy="41637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85CB73-1572-0169-D10E-724462BDA9E8}"/>
              </a:ext>
            </a:extLst>
          </p:cNvPr>
          <p:cNvSpPr txBox="1"/>
          <p:nvPr/>
        </p:nvSpPr>
        <p:spPr>
          <a:xfrm>
            <a:off x="839416" y="3161962"/>
            <a:ext cx="42617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COMPROMISOS DE CLÍNICA:</a:t>
            </a:r>
          </a:p>
          <a:p>
            <a:r>
              <a:rPr lang="es-E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Con esta indicación</a:t>
            </a:r>
          </a:p>
          <a:p>
            <a:endParaRPr lang="es-ES" sz="18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-No medicamento de referencia:</a:t>
            </a:r>
          </a:p>
          <a:p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20 MG/ML SOLUCION CUTANEA</a:t>
            </a:r>
          </a:p>
          <a:p>
            <a:endParaRPr lang="es-ES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s-E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-5 MG/ML + 0,7 ML/ML SOLUCIÓN CUTÁNEA/ SOLUCION PARA PULVERIZACION CUTANEA (</a:t>
            </a:r>
            <a:r>
              <a:rPr lang="es-ES" b="1" dirty="0">
                <a:latin typeface="Montserrat" panose="00000500000000000000" pitchFamily="2" charset="0"/>
              </a:rPr>
              <a:t>desistimiento)</a:t>
            </a:r>
            <a:endParaRPr lang="es-ES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ES" sz="18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es-ES" sz="180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es-ES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4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5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303912" y="2780928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Situación actual</a:t>
            </a: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6" name="Imagen 19">
            <a:extLst>
              <a:ext uri="{FF2B5EF4-FFF2-40B4-BE49-F238E27FC236}">
                <a16:creationId xmlns:a16="http://schemas.microsoft.com/office/drawing/2014/main" id="{FB1823C0-5933-1843-B6FB-DCCF1749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2" t="28066" r="83778" b="57841"/>
          <a:stretch/>
        </p:blipFill>
        <p:spPr>
          <a:xfrm>
            <a:off x="2207568" y="2132856"/>
            <a:ext cx="91138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8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518684" y="107064"/>
            <a:ext cx="10081120" cy="9897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48" y="317731"/>
            <a:ext cx="702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600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0575" y="397649"/>
            <a:ext cx="739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Montserrat Black" panose="00000A00000000000000" pitchFamily="2" charset="0"/>
              </a:rPr>
              <a:t>Situación AEMPS junio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686D5E-17FC-8380-2DE8-3AFABC639BEC}"/>
              </a:ext>
            </a:extLst>
          </p:cNvPr>
          <p:cNvSpPr txBox="1"/>
          <p:nvPr/>
        </p:nvSpPr>
        <p:spPr>
          <a:xfrm>
            <a:off x="983432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anose="00000500000000000000" pitchFamily="2" charset="0"/>
              </a:rPr>
              <a:t>BIOCIDA tipo 1 grupo principal 1                                  MEDICAMENTO</a:t>
            </a:r>
          </a:p>
          <a:p>
            <a:endParaRPr lang="es-ES" b="1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Plazo 1 año (junio 2021-junio 2022) para esta adaptación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FF0000"/>
                </a:solidFill>
                <a:latin typeface="Montserrat" panose="00000500000000000000" pitchFamily="2" charset="0"/>
              </a:rPr>
              <a:t>46</a:t>
            </a:r>
            <a:r>
              <a:rPr lang="es-ES" dirty="0">
                <a:latin typeface="Montserrat" panose="00000500000000000000" pitchFamily="2" charset="0"/>
              </a:rPr>
              <a:t> solicitudes de autorización de comercialización (finalmente 12 desistimientos)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Nos quedan </a:t>
            </a:r>
            <a:r>
              <a:rPr lang="es-ES" dirty="0">
                <a:solidFill>
                  <a:srgbClr val="FF0000"/>
                </a:solidFill>
                <a:latin typeface="Montserrat" panose="00000500000000000000" pitchFamily="2" charset="0"/>
              </a:rPr>
              <a:t>pendientes</a:t>
            </a:r>
            <a:r>
              <a:rPr lang="es-ES" dirty="0">
                <a:latin typeface="Montserrat" panose="00000500000000000000" pitchFamily="2" charset="0"/>
              </a:rPr>
              <a:t>:</a:t>
            </a:r>
          </a:p>
          <a:p>
            <a:r>
              <a:rPr lang="es-ES" dirty="0">
                <a:latin typeface="Montserrat" panose="00000500000000000000" pitchFamily="2" charset="0"/>
              </a:rPr>
              <a:t>Toallitas/Aplicadores/Alcoholes</a:t>
            </a:r>
          </a:p>
          <a:p>
            <a:endParaRPr lang="es-ES" dirty="0">
              <a:latin typeface="Montserrat" panose="00000500000000000000" pitchFamily="2" charset="0"/>
            </a:endParaRPr>
          </a:p>
          <a:p>
            <a:endParaRPr lang="es-ES" b="1" dirty="0">
              <a:latin typeface="Montserrat" panose="00000500000000000000" pitchFamily="2" charset="0"/>
            </a:endParaRPr>
          </a:p>
          <a:p>
            <a:endParaRPr lang="es-ES" b="1" dirty="0">
              <a:latin typeface="Montserrat" panose="00000500000000000000" pitchFamily="2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F352ACB-B2C6-6A93-20E9-854ED1736602}"/>
              </a:ext>
            </a:extLst>
          </p:cNvPr>
          <p:cNvSpPr/>
          <p:nvPr/>
        </p:nvSpPr>
        <p:spPr>
          <a:xfrm>
            <a:off x="4256702" y="1587425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949713-38C2-5343-4804-C8CA89747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512" y="2059489"/>
            <a:ext cx="2010056" cy="15908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9FA7BF-6487-8ACB-541D-F6FCEABDB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207" y="2891513"/>
            <a:ext cx="2819794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8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2994" y="249694"/>
            <a:ext cx="906931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Montserrat" pitchFamily="2" charset="0"/>
              </a:rPr>
              <a:t>Dificultades durante la evaluación</a:t>
            </a:r>
          </a:p>
          <a:p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Mantener en el mercado el </a:t>
            </a:r>
            <a:r>
              <a:rPr lang="es-ES" sz="2000" dirty="0" err="1">
                <a:solidFill>
                  <a:schemeClr val="tx1"/>
                </a:solidFill>
                <a:latin typeface="Montserrat" pitchFamily="2" charset="0"/>
              </a:rPr>
              <a:t>biocida</a:t>
            </a:r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 y el medicamento 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Diferencias con respecto al medicamento de referencia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Posología en caso de pulverización (área aproximada a cubrir o ml aproximados a utilizar)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La mayoría en junio 2022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En algunos casos laboratorios pequeños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Posible riesgo de desabastecimiento (julio 2022)</a:t>
            </a: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4" name="Llamada ovalada 3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37678" y="1797233"/>
            <a:ext cx="457266" cy="440345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73475" y="2429559"/>
            <a:ext cx="409732" cy="432550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7" name="Llamada ovalada 6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28891" y="1141452"/>
            <a:ext cx="474835" cy="433719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8" name="Llamada ovalada 7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73479" y="3300844"/>
            <a:ext cx="409732" cy="432550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9" name="Llamada ovalada 8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61441" y="3926016"/>
            <a:ext cx="409732" cy="432550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0" name="Llamada ovalada 9">
            <a:extLst>
              <a:ext uri="{FF2B5EF4-FFF2-40B4-BE49-F238E27FC236}">
                <a16:creationId xmlns:a16="http://schemas.microsoft.com/office/drawing/2014/main" id="{12FEB414-F1E6-E342-B8CF-503D623DD40A}"/>
              </a:ext>
            </a:extLst>
          </p:cNvPr>
          <p:cNvSpPr/>
          <p:nvPr/>
        </p:nvSpPr>
        <p:spPr>
          <a:xfrm rot="14960379">
            <a:off x="473479" y="4557701"/>
            <a:ext cx="409732" cy="432550"/>
          </a:xfrm>
          <a:prstGeom prst="wedgeEllipseCallout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4217" tIns="1483332" rIns="674217" bIns="188748" numCol="1" spcCol="1270" rtlCol="0" anchor="ctr" anchorCtr="0">
            <a:noAutofit/>
            <a:flatTx/>
          </a:bodyPr>
          <a:lstStyle/>
          <a:p>
            <a:pPr algn="ctr" defTabSz="18863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solidFill>
                <a:srgbClr val="90BDD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41760" y="1195409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29726" y="1843130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41760" y="2466929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41759" y="3332453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41760" y="3971582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A2CCCD-FBA2-9B40-AE45-51B72620A8E8}"/>
              </a:ext>
            </a:extLst>
          </p:cNvPr>
          <p:cNvSpPr/>
          <p:nvPr/>
        </p:nvSpPr>
        <p:spPr>
          <a:xfrm>
            <a:off x="441758" y="4593266"/>
            <a:ext cx="47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Montserrat" pitchFamily="2" charset="77"/>
                <a:ea typeface="DIN Pro Condensed Black" charset="0"/>
                <a:cs typeface="DIN Pro Condensed Black" charset="0"/>
              </a:rPr>
              <a:t>6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9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6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303912" y="2780928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Conclusiones</a:t>
            </a: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85FE6C-FA6F-B348-BB84-B2D98E5F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132856"/>
            <a:ext cx="83567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4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/>
          <p:cNvGraphicFramePr/>
          <p:nvPr/>
        </p:nvGraphicFramePr>
        <p:xfrm>
          <a:off x="4514937" y="2746789"/>
          <a:ext cx="4765661" cy="357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983432" y="116632"/>
            <a:ext cx="107902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Montserrat" pitchFamily="2" charset="0"/>
              </a:rPr>
              <a:t>CONCLUSIONES</a:t>
            </a:r>
            <a:endParaRPr lang="es-ES" sz="28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Seguridad del paciente</a:t>
            </a:r>
          </a:p>
          <a:p>
            <a:pPr marL="342900" indent="-342900">
              <a:buAutoNum type="arabicPeriod"/>
            </a:pPr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Clarificar el uso de diferentes desinfectantes</a:t>
            </a:r>
          </a:p>
          <a:p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Trabajo coordinado en el cambio. Ha requerido adaptaciones supervisadas, evaluadas y autorizadas por la AEMPS para garantizar calidad, seguridad y eficacia</a:t>
            </a:r>
          </a:p>
          <a:p>
            <a:pPr marL="342900" indent="-342900">
              <a:buFont typeface="Arial"/>
              <a:buAutoNum type="arabicPeriod"/>
            </a:pPr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Importante para armonizar con otros países europeos</a:t>
            </a:r>
          </a:p>
          <a:p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Evitar desabastecimiento: hay disponibilidad de medicamentos autorizados</a:t>
            </a:r>
          </a:p>
          <a:p>
            <a:endParaRPr lang="es-ES" sz="20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Uso de los antisépticos autorizados como medicamentos en lugar de los biocidas, que carecen de la indicación</a:t>
            </a:r>
          </a:p>
          <a:p>
            <a:endParaRPr lang="es-ES" sz="20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La información sobre autorización, comercialización y disponibilidad de medicamento y problemas de suministros están actualizados en  el Centro de Información </a:t>
            </a:r>
            <a:r>
              <a:rPr lang="es-ES" sz="2000" i="1" dirty="0">
                <a:solidFill>
                  <a:schemeClr val="tx1"/>
                </a:solidFill>
                <a:latin typeface="Montserrat" pitchFamily="2" charset="0"/>
              </a:rPr>
              <a:t>Online</a:t>
            </a:r>
            <a:r>
              <a:rPr lang="es-ES" sz="2000" dirty="0">
                <a:solidFill>
                  <a:schemeClr val="tx1"/>
                </a:solidFill>
                <a:latin typeface="Montserrat" pitchFamily="2" charset="0"/>
              </a:rPr>
              <a:t> de Medicamentos de la AEMPS (CIMA) </a:t>
            </a:r>
          </a:p>
          <a:p>
            <a:endParaRPr lang="es-ES" sz="1800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2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78" y="1221748"/>
            <a:ext cx="358314" cy="358314"/>
          </a:xfrm>
          <a:prstGeom prst="rect">
            <a:avLst/>
          </a:prstGeom>
        </p:spPr>
      </p:pic>
      <p:pic>
        <p:nvPicPr>
          <p:cNvPr id="33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053" y="634721"/>
            <a:ext cx="358314" cy="358314"/>
          </a:xfrm>
          <a:prstGeom prst="rect">
            <a:avLst/>
          </a:prstGeom>
        </p:spPr>
      </p:pic>
      <p:pic>
        <p:nvPicPr>
          <p:cNvPr id="34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78" y="1843079"/>
            <a:ext cx="358314" cy="358314"/>
          </a:xfrm>
          <a:prstGeom prst="rect">
            <a:avLst/>
          </a:prstGeom>
        </p:spPr>
      </p:pic>
      <p:pic>
        <p:nvPicPr>
          <p:cNvPr id="36" name="Imagen 2">
            <a:extLst>
              <a:ext uri="{FF2B5EF4-FFF2-40B4-BE49-F238E27FC236}">
                <a16:creationId xmlns:a16="http://schemas.microsoft.com/office/drawing/2014/main" id="{6F8708D9-1890-7C45-9BA3-B71C56625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053" y="2782719"/>
            <a:ext cx="358314" cy="358314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DAC5CBDD-7E44-50CD-B2FD-FF3A460140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148" y="3992828"/>
            <a:ext cx="358314" cy="3583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C46343-4CC1-401F-527E-0862D921A7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86" y="3369746"/>
            <a:ext cx="358314" cy="358314"/>
          </a:xfrm>
          <a:prstGeom prst="rect">
            <a:avLst/>
          </a:prstGeom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1CC1D74A-6185-214B-E21E-CED9279E53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19" y="4918083"/>
            <a:ext cx="358314" cy="3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5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E6F33A64-9459-404F-889F-3F2EF287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78" y="1683647"/>
            <a:ext cx="4210443" cy="423870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CA0FF26-F5A2-AD46-AE7E-407299DF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471" y="958508"/>
            <a:ext cx="2173599" cy="214537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BCDFCE-59FA-094E-A42C-B475FB324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572" y="4433914"/>
            <a:ext cx="1018208" cy="10049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19" y="9739944"/>
            <a:ext cx="2684330" cy="63174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C439974-D8AF-904E-8C46-9FA812F0BF88}"/>
              </a:ext>
            </a:extLst>
          </p:cNvPr>
          <p:cNvSpPr/>
          <p:nvPr/>
        </p:nvSpPr>
        <p:spPr>
          <a:xfrm>
            <a:off x="2855370" y="3905218"/>
            <a:ext cx="6481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dirty="0">
                <a:solidFill>
                  <a:srgbClr val="CA1139"/>
                </a:solidFill>
                <a:latin typeface="Montserrat" panose="00000500000000000000" pitchFamily="2" charset="0"/>
                <a:ea typeface="DIN Pro Condensed" charset="0"/>
                <a:cs typeface="DIN Pro Condensed" charset="0"/>
              </a:rPr>
              <a:t>¡Muchas gracias por tu interés!</a:t>
            </a:r>
            <a:endParaRPr lang="es-ES_tradnl" sz="3200" dirty="0">
              <a:latin typeface="Montserrat" panose="00000500000000000000" pitchFamily="2" charset="0"/>
            </a:endParaRPr>
          </a:p>
        </p:txBody>
      </p:sp>
      <p:grpSp>
        <p:nvGrpSpPr>
          <p:cNvPr id="2" name="Grupo 17">
            <a:extLst>
              <a:ext uri="{FF2B5EF4-FFF2-40B4-BE49-F238E27FC236}">
                <a16:creationId xmlns:a16="http://schemas.microsoft.com/office/drawing/2014/main" id="{61B846A5-16AC-1345-A924-656F390A36F0}"/>
              </a:ext>
            </a:extLst>
          </p:cNvPr>
          <p:cNvGrpSpPr/>
          <p:nvPr/>
        </p:nvGrpSpPr>
        <p:grpSpPr>
          <a:xfrm>
            <a:off x="3911958" y="3196334"/>
            <a:ext cx="4368082" cy="640800"/>
            <a:chOff x="1498447" y="2191713"/>
            <a:chExt cx="4368082" cy="6408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869AB09-ED52-3F49-AC13-F812B2224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8447" y="2191713"/>
              <a:ext cx="640800" cy="64080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D127F82-370D-E748-A17F-8B0A688E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4244" y="2191713"/>
              <a:ext cx="631525" cy="631525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13D2823-EFBB-AC4B-8380-488C27E5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0766" y="2191713"/>
              <a:ext cx="631525" cy="63152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B5FA494-6602-1B48-9D61-FEF7B9EB0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47288" y="2191713"/>
              <a:ext cx="631526" cy="631526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86F04D5-358E-4349-8348-F791ED7C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93811" y="2191713"/>
              <a:ext cx="628861" cy="62886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6F585F1-B91B-C64F-A56C-35C114AE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7668" y="2191713"/>
              <a:ext cx="628861" cy="628861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12B002F2-5B6B-5605-00C9-1D66770A68BA}"/>
              </a:ext>
            </a:extLst>
          </p:cNvPr>
          <p:cNvSpPr txBox="1"/>
          <p:nvPr/>
        </p:nvSpPr>
        <p:spPr>
          <a:xfrm>
            <a:off x="8544272" y="501317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smhaem@aemps.es</a:t>
            </a:r>
          </a:p>
        </p:txBody>
      </p:sp>
    </p:spTree>
    <p:extLst>
      <p:ext uri="{BB962C8B-B14F-4D97-AF65-F5344CB8AC3E}">
        <p14:creationId xmlns:p14="http://schemas.microsoft.com/office/powerpoint/2010/main" val="413948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4243705" y="530853"/>
            <a:ext cx="9043561" cy="881923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4C957C2C-CADD-1647-BB49-A31E985AF959}"/>
              </a:ext>
            </a:extLst>
          </p:cNvPr>
          <p:cNvSpPr txBox="1">
            <a:spLocks/>
          </p:cNvSpPr>
          <p:nvPr/>
        </p:nvSpPr>
        <p:spPr>
          <a:xfrm>
            <a:off x="312119" y="738891"/>
            <a:ext cx="5084368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s-ES" sz="2800" dirty="0">
                <a:solidFill>
                  <a:srgbClr val="1B355D"/>
                </a:solidFill>
                <a:latin typeface="Montserrat Black" pitchFamily="2" charset="77"/>
              </a:rPr>
              <a:t>FLORA CUTÁNEA</a:t>
            </a:r>
          </a:p>
          <a:p>
            <a:r>
              <a:rPr lang="es-ES" sz="4800" dirty="0">
                <a:latin typeface="Montserrat ExtraBold" pitchFamily="2" charset="77"/>
              </a:rPr>
              <a:t>P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191344" y="1518307"/>
            <a:ext cx="578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FLORA RESIDENCIAL (COMENSAL): </a:t>
            </a:r>
          </a:p>
          <a:p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 Piel, folículos pilosos, glándulas sebáceas y sudoríparas</a:t>
            </a:r>
          </a:p>
          <a:p>
            <a:pPr algn="just"/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 </a:t>
            </a:r>
            <a:r>
              <a:rPr lang="es-ES" sz="1600" b="1" dirty="0">
                <a:latin typeface="Montserrat" pitchFamily="2" charset="0"/>
              </a:rPr>
              <a:t>No fácilmente eliminables por fricción mecánica</a:t>
            </a:r>
          </a:p>
          <a:p>
            <a:pPr algn="just">
              <a:buFontTx/>
              <a:buChar char="-"/>
            </a:pPr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 No suelen provocar infecciones nosocomiales, pero pueden </a:t>
            </a:r>
            <a:r>
              <a:rPr lang="es-ES" sz="1600" b="1" dirty="0">
                <a:latin typeface="Montserrat" pitchFamily="2" charset="0"/>
              </a:rPr>
              <a:t>causar enfermedades </a:t>
            </a:r>
            <a:r>
              <a:rPr lang="es-ES" sz="1600" dirty="0">
                <a:latin typeface="Montserrat" pitchFamily="2" charset="0"/>
              </a:rPr>
              <a:t>en las cavidades corporales estériles (por </a:t>
            </a:r>
            <a:r>
              <a:rPr lang="es-ES" sz="1600" b="1" dirty="0">
                <a:latin typeface="Montserrat" pitchFamily="2" charset="0"/>
              </a:rPr>
              <a:t>inserción de catéteres intravenosos</a:t>
            </a:r>
            <a:r>
              <a:rPr lang="es-ES" sz="1600" dirty="0">
                <a:latin typeface="Montserrat" pitchFamily="2" charset="0"/>
              </a:rPr>
              <a:t>) o en piel no intacta.  </a:t>
            </a:r>
          </a:p>
          <a:p>
            <a:pPr algn="just">
              <a:buFontTx/>
              <a:buChar char="-"/>
            </a:pPr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Ejemplos : S. </a:t>
            </a:r>
            <a:r>
              <a:rPr lang="es-ES" sz="1600" i="1" dirty="0" err="1">
                <a:latin typeface="Montserrat" pitchFamily="2" charset="0"/>
              </a:rPr>
              <a:t>epidermidis</a:t>
            </a:r>
            <a:r>
              <a:rPr lang="es-ES" sz="1600" dirty="0">
                <a:latin typeface="Montserrat" pitchFamily="2" charset="0"/>
              </a:rPr>
              <a:t>, </a:t>
            </a:r>
            <a:r>
              <a:rPr lang="es-ES" sz="1600" i="1" dirty="0">
                <a:latin typeface="Montserrat" pitchFamily="2" charset="0"/>
              </a:rPr>
              <a:t>S. </a:t>
            </a:r>
            <a:r>
              <a:rPr lang="es-ES" sz="1600" i="1" dirty="0" err="1">
                <a:latin typeface="Montserrat" pitchFamily="2" charset="0"/>
              </a:rPr>
              <a:t>hominis</a:t>
            </a:r>
            <a:r>
              <a:rPr lang="es-ES" sz="1600" dirty="0">
                <a:latin typeface="Montserrat" pitchFamily="2" charset="0"/>
              </a:rPr>
              <a:t>, </a:t>
            </a:r>
            <a:r>
              <a:rPr lang="es-ES" sz="1600" dirty="0" err="1">
                <a:latin typeface="Montserrat" pitchFamily="2" charset="0"/>
              </a:rPr>
              <a:t>Propionibacterium</a:t>
            </a:r>
            <a:r>
              <a:rPr lang="es-ES" sz="1600" dirty="0">
                <a:latin typeface="Montserrat" pitchFamily="2" charset="0"/>
              </a:rPr>
              <a:t>, </a:t>
            </a:r>
            <a:r>
              <a:rPr lang="es-ES" sz="1600" dirty="0" err="1">
                <a:latin typeface="Montserrat" pitchFamily="2" charset="0"/>
              </a:rPr>
              <a:t>Corynebacterium</a:t>
            </a:r>
            <a:r>
              <a:rPr lang="es-ES" sz="1600" dirty="0">
                <a:latin typeface="Montserrat" pitchFamily="2" charset="0"/>
              </a:rPr>
              <a:t>, </a:t>
            </a:r>
            <a:r>
              <a:rPr lang="es-ES" sz="1600" dirty="0" err="1">
                <a:latin typeface="Montserrat" pitchFamily="2" charset="0"/>
              </a:rPr>
              <a:t>Pityrosporum</a:t>
            </a:r>
            <a:r>
              <a:rPr lang="es-ES" sz="1600" dirty="0">
                <a:latin typeface="Montserrat" pitchFamily="2" charset="0"/>
              </a:rPr>
              <a:t> </a:t>
            </a:r>
            <a:r>
              <a:rPr lang="es-ES" sz="1600" dirty="0" err="1">
                <a:latin typeface="Montserrat" pitchFamily="2" charset="0"/>
              </a:rPr>
              <a:t>etc</a:t>
            </a:r>
            <a:endParaRPr lang="es-ES" sz="1600" dirty="0">
              <a:latin typeface="Montserrat" pitchFamily="2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6363002" y="1518307"/>
            <a:ext cx="5719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C00000"/>
                </a:solidFill>
                <a:latin typeface="Montserrat" pitchFamily="2" charset="0"/>
              </a:rPr>
              <a:t>FLORA TRANSITORIA (CONTAMINANTE): </a:t>
            </a:r>
          </a:p>
          <a:p>
            <a:pPr algn="just"/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 Colonizan </a:t>
            </a:r>
            <a:r>
              <a:rPr lang="es-ES" sz="1600" b="1" dirty="0">
                <a:latin typeface="Montserrat" pitchFamily="2" charset="0"/>
              </a:rPr>
              <a:t>capas superiores </a:t>
            </a:r>
            <a:r>
              <a:rPr lang="es-ES" sz="1600" dirty="0">
                <a:latin typeface="Montserrat" pitchFamily="2" charset="0"/>
              </a:rPr>
              <a:t>de la piel. Adquiridos por contacto con otras personas, equipo contaminado y medio ambiente.</a:t>
            </a:r>
          </a:p>
          <a:p>
            <a:pPr algn="just"/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 </a:t>
            </a:r>
            <a:r>
              <a:rPr lang="es-ES" sz="1600" b="1" dirty="0">
                <a:latin typeface="Montserrat" pitchFamily="2" charset="0"/>
              </a:rPr>
              <a:t>Fácilmente eliminables con agentes antisépticos</a:t>
            </a:r>
          </a:p>
          <a:p>
            <a:pPr algn="just">
              <a:buFontTx/>
              <a:buChar char="-"/>
            </a:pPr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b="1" dirty="0">
                <a:latin typeface="Montserrat" pitchFamily="2" charset="0"/>
              </a:rPr>
              <a:t>Alto poder patogénico</a:t>
            </a:r>
            <a:r>
              <a:rPr lang="es-ES" sz="1600" dirty="0">
                <a:latin typeface="Montserrat" pitchFamily="2" charset="0"/>
              </a:rPr>
              <a:t>. Responsables de la mayoría de infecciones en asistencia sanitaria.  </a:t>
            </a:r>
          </a:p>
          <a:p>
            <a:pPr algn="just">
              <a:buFontTx/>
              <a:buChar char="-"/>
            </a:pPr>
            <a:endParaRPr lang="es-ES" sz="1600" dirty="0">
              <a:latin typeface="Montserrat" pitchFamily="2" charset="0"/>
            </a:endParaRPr>
          </a:p>
          <a:p>
            <a:pPr algn="just">
              <a:buFontTx/>
              <a:buChar char="-"/>
            </a:pPr>
            <a:r>
              <a:rPr lang="es-ES" sz="1600" dirty="0">
                <a:latin typeface="Montserrat" pitchFamily="2" charset="0"/>
              </a:rPr>
              <a:t>Ejemplos: </a:t>
            </a:r>
            <a:r>
              <a:rPr lang="es-ES" sz="1600" i="1" dirty="0">
                <a:latin typeface="Montserrat" pitchFamily="2" charset="0"/>
              </a:rPr>
              <a:t>S. </a:t>
            </a:r>
            <a:r>
              <a:rPr lang="es-ES" sz="1600" i="1" dirty="0" err="1">
                <a:latin typeface="Montserrat" pitchFamily="2" charset="0"/>
              </a:rPr>
              <a:t>aureus</a:t>
            </a:r>
            <a:r>
              <a:rPr lang="es-ES" sz="1600" i="1" dirty="0">
                <a:latin typeface="Montserrat" pitchFamily="2" charset="0"/>
              </a:rPr>
              <a:t>, </a:t>
            </a:r>
            <a:r>
              <a:rPr lang="es-ES" sz="1600" i="1" dirty="0" err="1">
                <a:latin typeface="Montserrat" pitchFamily="2" charset="0"/>
              </a:rPr>
              <a:t>Proteus</a:t>
            </a:r>
            <a:r>
              <a:rPr lang="es-ES" sz="1600" i="1" dirty="0">
                <a:latin typeface="Montserrat" pitchFamily="2" charset="0"/>
              </a:rPr>
              <a:t> </a:t>
            </a:r>
            <a:r>
              <a:rPr lang="es-ES" sz="1600" i="1" dirty="0" err="1">
                <a:latin typeface="Montserrat" pitchFamily="2" charset="0"/>
              </a:rPr>
              <a:t>mirabilis</a:t>
            </a:r>
            <a:r>
              <a:rPr lang="es-ES" sz="1600" i="1" dirty="0">
                <a:latin typeface="Montserrat" pitchFamily="2" charset="0"/>
              </a:rPr>
              <a:t>, </a:t>
            </a:r>
            <a:r>
              <a:rPr lang="es-ES" sz="1600" i="1" dirty="0" err="1">
                <a:latin typeface="Montserrat" pitchFamily="2" charset="0"/>
              </a:rPr>
              <a:t>Klebsiella</a:t>
            </a:r>
            <a:r>
              <a:rPr lang="es-ES" sz="1600" i="1" dirty="0">
                <a:latin typeface="Montserrat" pitchFamily="2" charset="0"/>
              </a:rPr>
              <a:t> </a:t>
            </a:r>
            <a:r>
              <a:rPr lang="es-ES" sz="1600" i="1" dirty="0" err="1">
                <a:latin typeface="Montserrat" pitchFamily="2" charset="0"/>
              </a:rPr>
              <a:t>ssp</a:t>
            </a:r>
            <a:r>
              <a:rPr lang="es-ES" sz="1600" i="1" dirty="0">
                <a:latin typeface="Montserrat" pitchFamily="2" charset="0"/>
              </a:rPr>
              <a:t>,  </a:t>
            </a:r>
          </a:p>
          <a:p>
            <a:pPr lvl="1"/>
            <a:r>
              <a:rPr lang="es-ES" sz="1600" i="1" dirty="0">
                <a:latin typeface="Montserrat" pitchFamily="2" charset="0"/>
              </a:rPr>
              <a:t>        </a:t>
            </a:r>
            <a:endParaRPr lang="es-ES" sz="1600" dirty="0">
              <a:latin typeface="Montserrat" pitchFamily="2" charset="0"/>
            </a:endParaRPr>
          </a:p>
          <a:p>
            <a:pPr lvl="1"/>
            <a:r>
              <a:rPr lang="es-ES" sz="1600" dirty="0">
                <a:latin typeface="Montserrat" pitchFamily="2" charset="0"/>
              </a:rPr>
              <a:t> 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002" y="4797152"/>
            <a:ext cx="3437983" cy="17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EE63EF-463D-6292-B275-4389293CEEC0}"/>
              </a:ext>
            </a:extLst>
          </p:cNvPr>
          <p:cNvSpPr txBox="1"/>
          <p:nvPr/>
        </p:nvSpPr>
        <p:spPr>
          <a:xfrm>
            <a:off x="5663951" y="620416"/>
            <a:ext cx="621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anose="00000500000000000000" pitchFamily="2" charset="0"/>
              </a:rPr>
              <a:t>Piel y sus anexos, mientras se mantienen intactos son el mejor mecanismo de defensa contra las infecciones</a:t>
            </a:r>
          </a:p>
        </p:txBody>
      </p:sp>
    </p:spTree>
    <p:extLst>
      <p:ext uri="{BB962C8B-B14F-4D97-AF65-F5344CB8AC3E}">
        <p14:creationId xmlns:p14="http://schemas.microsoft.com/office/powerpoint/2010/main" val="332486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5CD9-2FA6-209C-EBE3-A31287CAA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25AD14BD-ECEA-5957-0AB4-5CC115CB2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623465" y="49059"/>
            <a:ext cx="10023188" cy="8573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E463A69-5F6A-827B-1FB5-F1318DAC3DDA}"/>
              </a:ext>
            </a:extLst>
          </p:cNvPr>
          <p:cNvSpPr/>
          <p:nvPr/>
        </p:nvSpPr>
        <p:spPr>
          <a:xfrm>
            <a:off x="13848" y="318856"/>
            <a:ext cx="7017917" cy="17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4CFFEA-8760-6254-AFA8-4B7D4254435B}"/>
              </a:ext>
            </a:extLst>
          </p:cNvPr>
          <p:cNvSpPr txBox="1"/>
          <p:nvPr/>
        </p:nvSpPr>
        <p:spPr>
          <a:xfrm>
            <a:off x="552667" y="227509"/>
            <a:ext cx="647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</a:rPr>
              <a:t>Importancia de la antisepsia cutánea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99D917-8C83-CF64-928D-E44235D5638A}"/>
              </a:ext>
            </a:extLst>
          </p:cNvPr>
          <p:cNvSpPr txBox="1"/>
          <p:nvPr/>
        </p:nvSpPr>
        <p:spPr>
          <a:xfrm>
            <a:off x="263352" y="867624"/>
            <a:ext cx="106571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-Las infecciones en el sitio quirúrgico y en la zona de inyección, en particular las relacionadas con el uso de catéter vascular, suponen un desafío creciente en los hospitales. </a:t>
            </a:r>
            <a:r>
              <a:rPr lang="es-ES" b="1" dirty="0">
                <a:solidFill>
                  <a:srgbClr val="00B050"/>
                </a:solidFill>
                <a:latin typeface="Montserrat" panose="00000500000000000000" pitchFamily="2" charset="0"/>
              </a:rPr>
              <a:t>Su prevención requiere del empleo de antisépticos tópicos</a:t>
            </a: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dirty="0">
                <a:latin typeface="Montserrat" panose="00000500000000000000" pitchFamily="2" charset="0"/>
              </a:rPr>
              <a:t>- Es CLAVE en la prevención de las infecciones asociadas a la atención médica (HAI, </a:t>
            </a:r>
            <a:r>
              <a:rPr lang="es-ES" dirty="0" err="1">
                <a:latin typeface="Montserrat" panose="00000500000000000000" pitchFamily="2" charset="0"/>
              </a:rPr>
              <a:t>healthcare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associated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infections</a:t>
            </a:r>
            <a:r>
              <a:rPr lang="es-ES" dirty="0">
                <a:latin typeface="Montserrat" panose="00000500000000000000" pitchFamily="2" charset="0"/>
              </a:rPr>
              <a:t>), </a:t>
            </a:r>
            <a:r>
              <a:rPr lang="es-ES" b="1" dirty="0">
                <a:solidFill>
                  <a:srgbClr val="00B050"/>
                </a:solidFill>
                <a:latin typeface="Montserrat" panose="00000500000000000000" pitchFamily="2" charset="0"/>
              </a:rPr>
              <a:t>al menos un 20%  pueden prevenirse</a:t>
            </a:r>
            <a:r>
              <a:rPr lang="es-ES" dirty="0">
                <a:latin typeface="Montserrat" panose="00000500000000000000" pitchFamily="2" charset="0"/>
              </a:rPr>
              <a:t> aunque siguen siendo un riesgo significativo para pacientes y suponen un gran coste a los sistemas sanitarios.</a:t>
            </a: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dirty="0">
                <a:latin typeface="Montserrat" panose="00000500000000000000" pitchFamily="2" charset="0"/>
              </a:rPr>
              <a:t>-La antisepsia cutánea </a:t>
            </a:r>
            <a:r>
              <a:rPr lang="es-ES" b="1" dirty="0">
                <a:solidFill>
                  <a:srgbClr val="00B050"/>
                </a:solidFill>
                <a:latin typeface="Montserrat" panose="00000500000000000000" pitchFamily="2" charset="0"/>
              </a:rPr>
              <a:t>papel importante </a:t>
            </a:r>
            <a:r>
              <a:rPr lang="es-ES" dirty="0">
                <a:latin typeface="Montserrat" panose="00000500000000000000" pitchFamily="2" charset="0"/>
              </a:rPr>
              <a:t>y muchas veces </a:t>
            </a:r>
            <a:r>
              <a:rPr lang="es-ES" b="1" dirty="0">
                <a:solidFill>
                  <a:srgbClr val="FF0000"/>
                </a:solidFill>
                <a:latin typeface="Montserrat" panose="00000500000000000000" pitchFamily="2" charset="0"/>
              </a:rPr>
              <a:t>infravalorado</a:t>
            </a:r>
            <a:r>
              <a:rPr lang="es-ES" dirty="0">
                <a:latin typeface="Montserrat" panose="00000500000000000000" pitchFamily="2" charset="0"/>
              </a:rPr>
              <a:t> en la prevención y en el manejo de ciertas infecciones. </a:t>
            </a: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dirty="0">
                <a:latin typeface="Montserrat" panose="00000500000000000000" pitchFamily="2" charset="0"/>
              </a:rPr>
              <a:t>-Paso crítico en la prevención de infecciones relacionadas con procedimientos quirúrgicos y de acceso vascular.</a:t>
            </a:r>
          </a:p>
          <a:p>
            <a:endParaRPr lang="es-ES" dirty="0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2997A0CE-F22E-2BE8-5EFE-1F0604AB2A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1291" y="3629397"/>
            <a:ext cx="4052307" cy="272960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agen 8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DBCF3673-48EF-8484-A0C6-1EAFCA6955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40691" y="3645024"/>
            <a:ext cx="5203760" cy="262155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4878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A50F4-707C-DEB7-4E0D-7B6337377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2A81422-D99D-6F68-AF67-698A205E9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0" r="27724" b="60574"/>
          <a:stretch/>
        </p:blipFill>
        <p:spPr>
          <a:xfrm>
            <a:off x="-1623465" y="49059"/>
            <a:ext cx="10023188" cy="8573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154059-B3DD-FA03-CD0D-A9D590BDFE4A}"/>
              </a:ext>
            </a:extLst>
          </p:cNvPr>
          <p:cNvSpPr/>
          <p:nvPr/>
        </p:nvSpPr>
        <p:spPr>
          <a:xfrm>
            <a:off x="13848" y="318856"/>
            <a:ext cx="7017917" cy="17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  <a:p>
            <a:pPr algn="just"/>
            <a:endParaRPr lang="es-ES" sz="3599" dirty="0">
              <a:solidFill>
                <a:srgbClr val="1B355D"/>
              </a:solidFill>
              <a:latin typeface="Montserrat Black" pitchFamily="2" charset="77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4490C2-822A-4CA9-3EBE-4534720D79A8}"/>
              </a:ext>
            </a:extLst>
          </p:cNvPr>
          <p:cNvSpPr txBox="1"/>
          <p:nvPr/>
        </p:nvSpPr>
        <p:spPr>
          <a:xfrm>
            <a:off x="552667" y="227509"/>
            <a:ext cx="647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1B355D"/>
                </a:solidFill>
                <a:latin typeface="Montserrat" panose="00000500000000000000" pitchFamily="2" charset="0"/>
                <a:ea typeface="Montserrat SemiBold" charset="0"/>
                <a:cs typeface="Arial" panose="020B0604020202020204" pitchFamily="34" charset="0"/>
              </a:rPr>
              <a:t>Importancia de la antisepsia cutánea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9B40-13BA-321D-A116-294E134B3104}"/>
              </a:ext>
            </a:extLst>
          </p:cNvPr>
          <p:cNvSpPr txBox="1"/>
          <p:nvPr/>
        </p:nvSpPr>
        <p:spPr>
          <a:xfrm>
            <a:off x="263352" y="867624"/>
            <a:ext cx="1065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08CBC2-DECE-1E6D-33FF-94306E8B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40" y="227509"/>
            <a:ext cx="3344008" cy="4524895"/>
          </a:xfrm>
          <a:prstGeom prst="rect">
            <a:avLst/>
          </a:prstGeom>
        </p:spPr>
      </p:pic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64CE7834-B1D0-0DFE-37EC-189C455B4D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39416" y="1546572"/>
            <a:ext cx="6624736" cy="253049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475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DC157-1956-9205-D93F-C22670F00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211DD6F4-292A-A999-1404-6962E01AB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4243705" y="530853"/>
            <a:ext cx="11137800" cy="1213299"/>
          </a:xfrm>
          <a:prstGeom prst="rect">
            <a:avLst/>
          </a:prstGeom>
        </p:spPr>
      </p:pic>
      <p:sp>
        <p:nvSpPr>
          <p:cNvPr id="11" name="Título 17">
            <a:extLst>
              <a:ext uri="{FF2B5EF4-FFF2-40B4-BE49-F238E27FC236}">
                <a16:creationId xmlns:a16="http://schemas.microsoft.com/office/drawing/2014/main" id="{D84BA496-5FC1-6EDC-32E2-8F770B5E1BA1}"/>
              </a:ext>
            </a:extLst>
          </p:cNvPr>
          <p:cNvSpPr txBox="1">
            <a:spLocks/>
          </p:cNvSpPr>
          <p:nvPr/>
        </p:nvSpPr>
        <p:spPr>
          <a:xfrm>
            <a:off x="-661736" y="856452"/>
            <a:ext cx="7832558" cy="779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s-ES" sz="2800" dirty="0">
                <a:solidFill>
                  <a:srgbClr val="1B355D"/>
                </a:solidFill>
                <a:latin typeface="Montserrat Black" pitchFamily="2" charset="77"/>
              </a:rPr>
              <a:t>IMPORTANCIA DE LA ANTISEPSIA</a:t>
            </a:r>
          </a:p>
          <a:p>
            <a:endParaRPr lang="es-ES" sz="4800" dirty="0">
              <a:latin typeface="Montserrat ExtraBold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087299-00A7-4488-F614-C314F78DDEF8}"/>
              </a:ext>
            </a:extLst>
          </p:cNvPr>
          <p:cNvSpPr txBox="1"/>
          <p:nvPr/>
        </p:nvSpPr>
        <p:spPr>
          <a:xfrm>
            <a:off x="1133694" y="1730841"/>
            <a:ext cx="1050184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Seguridad del paciente:</a:t>
            </a:r>
            <a:r>
              <a:rPr lang="es-ES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Objetivo más importante del sistema sanitario.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Infección nosocomial o infección asociada a la asistencia sanitaria: 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Efectos adversos más importantes en asistencia sanitaria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Infección de herida quirúrgica 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Las que más morbilidad y mortalidad producen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Antisepsia de la piel 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es un factor crítico en la prevención de las mismas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Empleo de antisépticos 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(Producto químico que se aplica sobre tejido vivo (piel intacta, mucosa, quemaduras y heridas abiertas) sin dañarlo, y que inhibe el crecimiento y la proliferación de los microorganismos (acción </a:t>
            </a:r>
            <a:r>
              <a:rPr lang="es-ES" sz="2000" dirty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biostática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) o los destruye (acción </a:t>
            </a:r>
            <a:r>
              <a:rPr lang="es-ES" sz="2000" dirty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biocida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).</a:t>
            </a:r>
          </a:p>
          <a:p>
            <a:endParaRPr lang="es-ES" sz="1800" dirty="0">
              <a:solidFill>
                <a:schemeClr val="accent1"/>
              </a:solidFill>
              <a:latin typeface="Montserrat" pitchFamily="2" charset="0"/>
            </a:endParaRPr>
          </a:p>
          <a:p>
            <a:endParaRPr lang="es-ES" sz="180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dirty="0">
              <a:solidFill>
                <a:schemeClr val="accent1"/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4" name="Imagen 28">
            <a:extLst>
              <a:ext uri="{FF2B5EF4-FFF2-40B4-BE49-F238E27FC236}">
                <a16:creationId xmlns:a16="http://schemas.microsoft.com/office/drawing/2014/main" id="{0621CF43-C423-BC82-2712-F0B15CDB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7" y="1699694"/>
            <a:ext cx="598448" cy="520684"/>
          </a:xfrm>
          <a:prstGeom prst="rect">
            <a:avLst/>
          </a:prstGeom>
        </p:spPr>
      </p:pic>
      <p:pic>
        <p:nvPicPr>
          <p:cNvPr id="16" name="Imagen 28">
            <a:extLst>
              <a:ext uri="{FF2B5EF4-FFF2-40B4-BE49-F238E27FC236}">
                <a16:creationId xmlns:a16="http://schemas.microsoft.com/office/drawing/2014/main" id="{A7F25220-AD9F-756E-B9C1-721B8A36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3" y="2457379"/>
            <a:ext cx="598448" cy="520684"/>
          </a:xfrm>
          <a:prstGeom prst="rect">
            <a:avLst/>
          </a:prstGeom>
        </p:spPr>
      </p:pic>
      <p:pic>
        <p:nvPicPr>
          <p:cNvPr id="18" name="Imagen 28">
            <a:extLst>
              <a:ext uri="{FF2B5EF4-FFF2-40B4-BE49-F238E27FC236}">
                <a16:creationId xmlns:a16="http://schemas.microsoft.com/office/drawing/2014/main" id="{AC34AF16-AC20-35BD-9090-FCE3FAB5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8" y="3231687"/>
            <a:ext cx="598448" cy="520684"/>
          </a:xfrm>
          <a:prstGeom prst="rect">
            <a:avLst/>
          </a:prstGeom>
        </p:spPr>
      </p:pic>
      <p:pic>
        <p:nvPicPr>
          <p:cNvPr id="23" name="Imagen 28">
            <a:extLst>
              <a:ext uri="{FF2B5EF4-FFF2-40B4-BE49-F238E27FC236}">
                <a16:creationId xmlns:a16="http://schemas.microsoft.com/office/drawing/2014/main" id="{7C1113A1-A159-0DF3-CA73-19ADEE0D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3" y="3875517"/>
            <a:ext cx="598448" cy="520684"/>
          </a:xfrm>
          <a:prstGeom prst="rect">
            <a:avLst/>
          </a:prstGeom>
        </p:spPr>
      </p:pic>
      <p:pic>
        <p:nvPicPr>
          <p:cNvPr id="24" name="Imagen 28">
            <a:extLst>
              <a:ext uri="{FF2B5EF4-FFF2-40B4-BE49-F238E27FC236}">
                <a16:creationId xmlns:a16="http://schemas.microsoft.com/office/drawing/2014/main" id="{C22A532E-B6B6-D96D-2905-D2F71343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45" y="4526678"/>
            <a:ext cx="598448" cy="5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1">
            <a:extLst>
              <a:ext uri="{FF2B5EF4-FFF2-40B4-BE49-F238E27FC236}">
                <a16:creationId xmlns:a16="http://schemas.microsoft.com/office/drawing/2014/main" id="{EBA790DD-E44D-104D-9334-CCE6150CF7F9}"/>
              </a:ext>
            </a:extLst>
          </p:cNvPr>
          <p:cNvSpPr txBox="1">
            <a:spLocks/>
          </p:cNvSpPr>
          <p:nvPr/>
        </p:nvSpPr>
        <p:spPr>
          <a:xfrm>
            <a:off x="2303436" y="1836881"/>
            <a:ext cx="2615184" cy="3760968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spc="100" baseline="0">
                <a:solidFill>
                  <a:srgbClr val="304168"/>
                </a:solidFill>
                <a:latin typeface="Steelfish Rg" panose="020B0608020202040504" pitchFamily="34" charset="0"/>
                <a:ea typeface="+mn-ea"/>
                <a:cs typeface="DIN Pro Condensed Medium" panose="020B0504020101020102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0" dirty="0">
                <a:solidFill>
                  <a:srgbClr val="19355D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5" name="34 CuadroTexto">
            <a:extLst>
              <a:ext uri="{FF2B5EF4-FFF2-40B4-BE49-F238E27FC236}">
                <a16:creationId xmlns:a16="http://schemas.microsoft.com/office/drawing/2014/main" id="{15256A03-ADEB-8046-BA91-B680F03A9090}"/>
              </a:ext>
            </a:extLst>
          </p:cNvPr>
          <p:cNvSpPr txBox="1"/>
          <p:nvPr/>
        </p:nvSpPr>
        <p:spPr>
          <a:xfrm>
            <a:off x="5476172" y="2782669"/>
            <a:ext cx="5156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Antisépticos de piel sana (</a:t>
            </a:r>
            <a:r>
              <a:rPr lang="es-ES_tradnl" sz="3600" b="1" dirty="0" err="1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Biocidas</a:t>
            </a:r>
            <a:r>
              <a:rPr lang="es-ES_tradnl" sz="3600" b="1" dirty="0">
                <a:solidFill>
                  <a:srgbClr val="19355D"/>
                </a:solidFill>
                <a:latin typeface="Montserrat" pitchFamily="2" charset="77"/>
                <a:cs typeface="Arial" pitchFamily="34" charset="0"/>
              </a:rPr>
              <a:t>)</a:t>
            </a:r>
          </a:p>
          <a:p>
            <a:endParaRPr lang="es-ES" sz="3600" b="1" dirty="0">
              <a:solidFill>
                <a:srgbClr val="19355D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13A3C8-B243-184A-80E4-1C6C256C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69" y="217042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C4A3313-AAF9-9142-8D1B-879BA9D16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r="27724" b="60574"/>
          <a:stretch/>
        </p:blipFill>
        <p:spPr>
          <a:xfrm>
            <a:off x="-2328936" y="-215978"/>
            <a:ext cx="13965222" cy="1442327"/>
          </a:xfrm>
          <a:prstGeom prst="rect">
            <a:avLst/>
          </a:prstGeom>
        </p:spPr>
      </p:pic>
      <p:sp>
        <p:nvSpPr>
          <p:cNvPr id="25" name="Rectángulo redondeado 11">
            <a:extLst>
              <a:ext uri="{FF2B5EF4-FFF2-40B4-BE49-F238E27FC236}">
                <a16:creationId xmlns:a16="http://schemas.microsoft.com/office/drawing/2014/main" id="{8ECF6664-F044-D140-83B5-5D7648F5807B}"/>
              </a:ext>
            </a:extLst>
          </p:cNvPr>
          <p:cNvSpPr/>
          <p:nvPr/>
        </p:nvSpPr>
        <p:spPr>
          <a:xfrm>
            <a:off x="562508" y="1973179"/>
            <a:ext cx="10297144" cy="1152128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D0D0D0"/>
              </a:solidFill>
            </a:endParaRPr>
          </a:p>
        </p:txBody>
      </p:sp>
      <p:sp>
        <p:nvSpPr>
          <p:cNvPr id="26" name="10 Rectángulo"/>
          <p:cNvSpPr/>
          <p:nvPr/>
        </p:nvSpPr>
        <p:spPr>
          <a:xfrm>
            <a:off x="742528" y="2114126"/>
            <a:ext cx="9937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Son los </a:t>
            </a:r>
            <a:r>
              <a:rPr lang="es-ES" sz="1800" b="1" dirty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biocidas</a:t>
            </a:r>
            <a:r>
              <a:rPr lang="es-ES" sz="18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 empleados con fines de higiene humana, que se </a:t>
            </a:r>
            <a:r>
              <a:rPr lang="es-ES" sz="1800" b="1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aplican sobre la piel o el cuero cabelludo </a:t>
            </a:r>
            <a:r>
              <a:rPr lang="es-ES" sz="18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o en contacto con ellos, con la finalidad principal de </a:t>
            </a:r>
            <a:r>
              <a:rPr lang="es-ES" sz="1800" b="1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desinfectar</a:t>
            </a:r>
            <a:r>
              <a:rPr lang="es-ES" sz="18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 la piel o el cuero cabelludo</a:t>
            </a:r>
            <a:r>
              <a:rPr lang="es-ES" sz="2000" dirty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930" y="3209180"/>
            <a:ext cx="69723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A0CD84-8AA8-E3D0-FDD2-A4B7361B9DC9}"/>
              </a:ext>
            </a:extLst>
          </p:cNvPr>
          <p:cNvSpPr txBox="1"/>
          <p:nvPr/>
        </p:nvSpPr>
        <p:spPr>
          <a:xfrm>
            <a:off x="47328" y="116632"/>
            <a:ext cx="10513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1B355D"/>
                </a:solidFill>
                <a:latin typeface="Montserrat" panose="00000500000000000000" pitchFamily="2" charset="0"/>
              </a:rPr>
              <a:t>Antiséptico de piel sana: Biocidas para la higiene humana (TP1) (Anexo V Reglamento 528/2012)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46F29B-50EF-E958-7837-662A3460B082}"/>
              </a:ext>
            </a:extLst>
          </p:cNvPr>
          <p:cNvSpPr txBox="1"/>
          <p:nvPr/>
        </p:nvSpPr>
        <p:spPr>
          <a:xfrm>
            <a:off x="263352" y="1226350"/>
            <a:ext cx="13607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anose="00000500000000000000" pitchFamily="2" charset="0"/>
              </a:rPr>
              <a:t>Los antisépticos destinados a ser aplicados en la piel, </a:t>
            </a:r>
          </a:p>
          <a:p>
            <a:r>
              <a:rPr lang="es-ES" b="1" dirty="0">
                <a:latin typeface="Montserrat" panose="00000500000000000000" pitchFamily="2" charset="0"/>
              </a:rPr>
              <a:t>con la finalidad de limpieza higiénica y desinfección previa a un tratamiento quirúrgico o los utilizados en la zona de inyección </a:t>
            </a:r>
          </a:p>
          <a:p>
            <a:r>
              <a:rPr lang="es-ES" b="1" dirty="0">
                <a:latin typeface="Montserrat" panose="00000500000000000000" pitchFamily="2" charset="0"/>
              </a:rPr>
              <a:t>han tenido la consideración legal de biocidas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57AE16-C751-3501-23E3-A810AA4C5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332" y="836712"/>
            <a:ext cx="867907" cy="5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5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2698</Words>
  <Application>Microsoft Office PowerPoint</Application>
  <PresentationFormat>Panorámica</PresentationFormat>
  <Paragraphs>544</Paragraphs>
  <Slides>38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Calibri</vt:lpstr>
      <vt:lpstr>Montserrat</vt:lpstr>
      <vt:lpstr>Montserrat </vt:lpstr>
      <vt:lpstr>Montserrat Black</vt:lpstr>
      <vt:lpstr>Montserrat ExtraBold</vt:lpstr>
      <vt:lpstr>Montserrat Medium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Microsoft Office</dc:creator>
  <cp:lastModifiedBy>Valer Lopez-Fando, Maria Luisa</cp:lastModifiedBy>
  <cp:revision>178</cp:revision>
  <cp:lastPrinted>2025-06-10T12:17:53Z</cp:lastPrinted>
  <dcterms:created xsi:type="dcterms:W3CDTF">2019-09-10T07:43:23Z</dcterms:created>
  <dcterms:modified xsi:type="dcterms:W3CDTF">2025-06-12T10:46:54Z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9ecdd8-7e7f-4ab0-a561-1e62482c519f_Enabled">
    <vt:lpwstr>true</vt:lpwstr>
  </property>
  <property fmtid="{D5CDD505-2E9C-101B-9397-08002B2CF9AE}" pid="3" name="MSIP_Label_449ecdd8-7e7f-4ab0-a561-1e62482c519f_SetDate">
    <vt:lpwstr>2025-06-02T06:46:21Z</vt:lpwstr>
  </property>
  <property fmtid="{D5CDD505-2E9C-101B-9397-08002B2CF9AE}" pid="4" name="MSIP_Label_449ecdd8-7e7f-4ab0-a561-1e62482c519f_Method">
    <vt:lpwstr>Standard</vt:lpwstr>
  </property>
  <property fmtid="{D5CDD505-2E9C-101B-9397-08002B2CF9AE}" pid="5" name="MSIP_Label_449ecdd8-7e7f-4ab0-a561-1e62482c519f_Name">
    <vt:lpwstr>Público</vt:lpwstr>
  </property>
  <property fmtid="{D5CDD505-2E9C-101B-9397-08002B2CF9AE}" pid="6" name="MSIP_Label_449ecdd8-7e7f-4ab0-a561-1e62482c519f_SiteId">
    <vt:lpwstr>2d3b50e0-6ef4-4ebc-9246-7d1cbb77089c</vt:lpwstr>
  </property>
  <property fmtid="{D5CDD505-2E9C-101B-9397-08002B2CF9AE}" pid="7" name="MSIP_Label_449ecdd8-7e7f-4ab0-a561-1e62482c519f_ActionId">
    <vt:lpwstr>604a412e-8f9b-4d48-b91e-dfd31bcafa60</vt:lpwstr>
  </property>
  <property fmtid="{D5CDD505-2E9C-101B-9397-08002B2CF9AE}" pid="8" name="MSIP_Label_449ecdd8-7e7f-4ab0-a561-1e62482c519f_ContentBits">
    <vt:lpwstr>0</vt:lpwstr>
  </property>
  <property fmtid="{D5CDD505-2E9C-101B-9397-08002B2CF9AE}" pid="9" name="MSIP_Label_449ecdd8-7e7f-4ab0-a561-1e62482c519f_Tag">
    <vt:lpwstr>10, 3, 0, 1</vt:lpwstr>
  </property>
</Properties>
</file>