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741" r:id="rId2"/>
  </p:sldMasterIdLst>
  <p:notesMasterIdLst>
    <p:notesMasterId r:id="rId49"/>
  </p:notesMasterIdLst>
  <p:handoutMasterIdLst>
    <p:handoutMasterId r:id="rId50"/>
  </p:handoutMasterIdLst>
  <p:sldIdLst>
    <p:sldId id="1647" r:id="rId3"/>
    <p:sldId id="1648" r:id="rId4"/>
    <p:sldId id="449" r:id="rId5"/>
    <p:sldId id="1654" r:id="rId6"/>
    <p:sldId id="479" r:id="rId7"/>
    <p:sldId id="478" r:id="rId8"/>
    <p:sldId id="484" r:id="rId9"/>
    <p:sldId id="487" r:id="rId10"/>
    <p:sldId id="488" r:id="rId11"/>
    <p:sldId id="490" r:id="rId12"/>
    <p:sldId id="489" r:id="rId13"/>
    <p:sldId id="531" r:id="rId14"/>
    <p:sldId id="498" r:id="rId15"/>
    <p:sldId id="1649" r:id="rId16"/>
    <p:sldId id="510" r:id="rId17"/>
    <p:sldId id="511" r:id="rId18"/>
    <p:sldId id="514" r:id="rId19"/>
    <p:sldId id="513" r:id="rId20"/>
    <p:sldId id="1645" r:id="rId21"/>
    <p:sldId id="486" r:id="rId22"/>
    <p:sldId id="469" r:id="rId23"/>
    <p:sldId id="466" r:id="rId24"/>
    <p:sldId id="470" r:id="rId25"/>
    <p:sldId id="1655" r:id="rId26"/>
    <p:sldId id="1656" r:id="rId27"/>
    <p:sldId id="1624" r:id="rId28"/>
    <p:sldId id="1625" r:id="rId29"/>
    <p:sldId id="1627" r:id="rId30"/>
    <p:sldId id="1628" r:id="rId31"/>
    <p:sldId id="1629" r:id="rId32"/>
    <p:sldId id="1658" r:id="rId33"/>
    <p:sldId id="535" r:id="rId34"/>
    <p:sldId id="533" r:id="rId35"/>
    <p:sldId id="1659" r:id="rId36"/>
    <p:sldId id="536" r:id="rId37"/>
    <p:sldId id="537" r:id="rId38"/>
    <p:sldId id="538" r:id="rId39"/>
    <p:sldId id="1657" r:id="rId40"/>
    <p:sldId id="1630" r:id="rId41"/>
    <p:sldId id="1653" r:id="rId42"/>
    <p:sldId id="527" r:id="rId43"/>
    <p:sldId id="1650" r:id="rId44"/>
    <p:sldId id="1651" r:id="rId45"/>
    <p:sldId id="1652" r:id="rId46"/>
    <p:sldId id="310" r:id="rId47"/>
    <p:sldId id="1646" r:id="rId4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ADA" id="{7259D584-AB2C-9B4A-BE88-5FB089BF873A}">
          <p14:sldIdLst>
            <p14:sldId id="1647"/>
            <p14:sldId id="1648"/>
            <p14:sldId id="449"/>
            <p14:sldId id="1654"/>
            <p14:sldId id="479"/>
            <p14:sldId id="478"/>
            <p14:sldId id="484"/>
            <p14:sldId id="487"/>
            <p14:sldId id="488"/>
            <p14:sldId id="490"/>
            <p14:sldId id="489"/>
            <p14:sldId id="531"/>
            <p14:sldId id="498"/>
            <p14:sldId id="1649"/>
            <p14:sldId id="510"/>
            <p14:sldId id="511"/>
            <p14:sldId id="514"/>
            <p14:sldId id="513"/>
            <p14:sldId id="1645"/>
            <p14:sldId id="486"/>
            <p14:sldId id="469"/>
            <p14:sldId id="466"/>
            <p14:sldId id="470"/>
            <p14:sldId id="1655"/>
            <p14:sldId id="1656"/>
            <p14:sldId id="1624"/>
            <p14:sldId id="1625"/>
            <p14:sldId id="1627"/>
            <p14:sldId id="1628"/>
            <p14:sldId id="1629"/>
            <p14:sldId id="1658"/>
            <p14:sldId id="535"/>
            <p14:sldId id="533"/>
            <p14:sldId id="1659"/>
            <p14:sldId id="536"/>
            <p14:sldId id="537"/>
            <p14:sldId id="538"/>
            <p14:sldId id="1657"/>
            <p14:sldId id="1630"/>
            <p14:sldId id="1653"/>
            <p14:sldId id="527"/>
            <p14:sldId id="1650"/>
            <p14:sldId id="1651"/>
            <p14:sldId id="1652"/>
            <p14:sldId id="310"/>
            <p14:sldId id="16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937" userDrawn="1">
          <p15:clr>
            <a:srgbClr val="A4A3A4"/>
          </p15:clr>
        </p15:guide>
        <p15:guide id="3" pos="6607" userDrawn="1">
          <p15:clr>
            <a:srgbClr val="A4A3A4"/>
          </p15:clr>
        </p15:guide>
        <p15:guide id="4" orient="horz" pos="31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0000"/>
    <a:srgbClr val="D4847D"/>
    <a:srgbClr val="8A0000"/>
    <a:srgbClr val="243A64"/>
    <a:srgbClr val="EA9089"/>
    <a:srgbClr val="DF8A83"/>
    <a:srgbClr val="BCD3D8"/>
    <a:srgbClr val="BEDDEE"/>
    <a:srgbClr val="DFE3EC"/>
    <a:srgbClr val="FBD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84953" autoAdjust="0"/>
  </p:normalViewPr>
  <p:slideViewPr>
    <p:cSldViewPr snapToGrid="0" snapToObjects="1">
      <p:cViewPr varScale="1">
        <p:scale>
          <a:sx n="111" d="100"/>
          <a:sy n="111" d="100"/>
        </p:scale>
        <p:origin x="750" y="108"/>
      </p:cViewPr>
      <p:guideLst>
        <p:guide orient="horz" pos="4156"/>
        <p:guide pos="937"/>
        <p:guide pos="6607"/>
        <p:guide orient="horz" pos="3113"/>
      </p:guideLst>
    </p:cSldViewPr>
  </p:slideViewPr>
  <p:outlineViewPr>
    <p:cViewPr>
      <p:scale>
        <a:sx n="33" d="100"/>
        <a:sy n="33" d="100"/>
      </p:scale>
      <p:origin x="0" y="8598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érez Pérez, Blanca" userId="b266cef9-70f4-4529-9d46-6b20840f9246" providerId="ADAL" clId="{85100B28-D87B-4E9C-99E2-303D96A2A88B}"/>
    <pc:docChg chg="modSld">
      <pc:chgData name="Pérez Pérez, Blanca" userId="b266cef9-70f4-4529-9d46-6b20840f9246" providerId="ADAL" clId="{85100B28-D87B-4E9C-99E2-303D96A2A88B}" dt="2025-03-27T13:28:17.258" v="1" actId="1076"/>
      <pc:docMkLst>
        <pc:docMk/>
      </pc:docMkLst>
      <pc:sldChg chg="addSp modSp mod">
        <pc:chgData name="Pérez Pérez, Blanca" userId="b266cef9-70f4-4529-9d46-6b20840f9246" providerId="ADAL" clId="{85100B28-D87B-4E9C-99E2-303D96A2A88B}" dt="2025-03-27T13:28:17.258" v="1" actId="1076"/>
        <pc:sldMkLst>
          <pc:docMk/>
          <pc:sldMk cId="3919381826" sldId="1653"/>
        </pc:sldMkLst>
        <pc:spChg chg="add mod">
          <ac:chgData name="Pérez Pérez, Blanca" userId="b266cef9-70f4-4529-9d46-6b20840f9246" providerId="ADAL" clId="{85100B28-D87B-4E9C-99E2-303D96A2A88B}" dt="2025-03-27T13:28:17.258" v="1" actId="1076"/>
          <ac:spMkLst>
            <pc:docMk/>
            <pc:sldMk cId="3919381826" sldId="1653"/>
            <ac:spMk id="5" creationId="{23291A46-A086-5948-1F84-E6B9F1E9718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D7581-C3CC-4BDC-9C6B-EE253E0EBCB2}" type="datetimeFigureOut">
              <a:rPr lang="es-ES" smtClean="0"/>
              <a:t>27/03/2025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EF781-8C3D-4485-9D7D-ACE140E579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45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B9E36-A5C3-2046-83CB-33272D5FB3DE}" type="datetimeFigureOut">
              <a:rPr lang="es-ES" smtClean="0"/>
              <a:t>27/03/2025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B7E09-0D76-7D48-A1BB-FD023FCB91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02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7E09-0D76-7D48-A1BB-FD023FCB91C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693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B7E09-0D76-7D48-A1BB-FD023FCB91C8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4428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sp>
        <p:nvSpPr>
          <p:cNvPr id="13" name="Marcador de fecha 3">
            <a:extLst>
              <a:ext uri="{FF2B5EF4-FFF2-40B4-BE49-F238E27FC236}">
                <a16:creationId xmlns:a16="http://schemas.microsoft.com/office/drawing/2014/main" id="{15C9BFDF-13AA-AF4E-B813-6B36548B5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38376" y="4965978"/>
            <a:ext cx="2349456" cy="5050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 baseline="0">
                <a:solidFill>
                  <a:srgbClr val="5E5E5D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B384FCC-AF69-DE4F-82C9-67FDB46E2BCA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1426DC1-868A-3F46-B494-B43DA1CD3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6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1953025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46E191-F305-C840-BF1B-E8CDECA58B15}"/>
              </a:ext>
            </a:extLst>
          </p:cNvPr>
          <p:cNvSpPr/>
          <p:nvPr userDrawn="1"/>
        </p:nvSpPr>
        <p:spPr>
          <a:xfrm>
            <a:off x="-242281" y="2634890"/>
            <a:ext cx="13086215" cy="4294299"/>
          </a:xfrm>
          <a:prstGeom prst="rect">
            <a:avLst/>
          </a:prstGeom>
          <a:solidFill>
            <a:srgbClr val="D0D0D0">
              <a:alpha val="58000"/>
            </a:srgbClr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6000" kern="1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098E52-9C4B-7C49-924E-1E3D96FF36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280680" y="7273729"/>
            <a:ext cx="2546740" cy="423736"/>
          </a:xfrm>
          <a:prstGeom prst="rect">
            <a:avLst/>
          </a:prstGeom>
        </p:spPr>
      </p:pic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879EB03D-C934-68F3-A4FF-57DB972BC2F5}"/>
              </a:ext>
            </a:extLst>
          </p:cNvPr>
          <p:cNvSpPr txBox="1">
            <a:spLocks/>
          </p:cNvSpPr>
          <p:nvPr userDrawn="1"/>
        </p:nvSpPr>
        <p:spPr>
          <a:xfrm>
            <a:off x="11367088" y="6248400"/>
            <a:ext cx="37965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b="0" i="0" kern="120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09B7B3-F9A9-59C7-C037-B5752BA215E7}"/>
              </a:ext>
            </a:extLst>
          </p:cNvPr>
          <p:cNvSpPr txBox="1"/>
          <p:nvPr userDrawn="1"/>
        </p:nvSpPr>
        <p:spPr>
          <a:xfrm>
            <a:off x="190500" y="6431814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</p:spTree>
    <p:extLst>
      <p:ext uri="{BB962C8B-B14F-4D97-AF65-F5344CB8AC3E}">
        <p14:creationId xmlns:p14="http://schemas.microsoft.com/office/powerpoint/2010/main" val="2212705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3334462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438FB4B6-3D81-E24C-AA4D-02B3CA08C47E}"/>
              </a:ext>
            </a:extLst>
          </p:cNvPr>
          <p:cNvSpPr/>
          <p:nvPr userDrawn="1"/>
        </p:nvSpPr>
        <p:spPr>
          <a:xfrm>
            <a:off x="7721228" y="2541094"/>
            <a:ext cx="5245396" cy="5245396"/>
          </a:xfrm>
          <a:prstGeom prst="ellipse">
            <a:avLst/>
          </a:prstGeom>
          <a:solidFill>
            <a:srgbClr val="D0D0D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8977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0DE33151-2D09-BF42-9001-954D94D77307}"/>
              </a:ext>
            </a:extLst>
          </p:cNvPr>
          <p:cNvSpPr/>
          <p:nvPr userDrawn="1"/>
        </p:nvSpPr>
        <p:spPr>
          <a:xfrm>
            <a:off x="2075376" y="3113903"/>
            <a:ext cx="8165421" cy="2644346"/>
          </a:xfrm>
          <a:prstGeom prst="roundRect">
            <a:avLst/>
          </a:prstGeom>
          <a:solidFill>
            <a:srgbClr val="84C0E8">
              <a:alpha val="16000"/>
            </a:srgbClr>
          </a:solidFill>
          <a:ln w="22225">
            <a:solidFill>
              <a:srgbClr val="19355D">
                <a:alpha val="98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68299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CBF32DDE-77A1-1943-9EE8-EA80B8F2C358}"/>
              </a:ext>
            </a:extLst>
          </p:cNvPr>
          <p:cNvSpPr/>
          <p:nvPr userDrawn="1"/>
        </p:nvSpPr>
        <p:spPr>
          <a:xfrm>
            <a:off x="2047154" y="3113903"/>
            <a:ext cx="8165421" cy="2644346"/>
          </a:xfrm>
          <a:prstGeom prst="roundRect">
            <a:avLst/>
          </a:prstGeom>
          <a:solidFill>
            <a:srgbClr val="1B355D"/>
          </a:solidFill>
          <a:ln w="22225">
            <a:solidFill>
              <a:srgbClr val="C21F3C">
                <a:alpha val="98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04265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6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0CC9D49A-5B81-6F4C-B0C5-397E453A65AE}"/>
              </a:ext>
            </a:extLst>
          </p:cNvPr>
          <p:cNvSpPr/>
          <p:nvPr userDrawn="1"/>
        </p:nvSpPr>
        <p:spPr>
          <a:xfrm>
            <a:off x="2103593" y="3113903"/>
            <a:ext cx="8165421" cy="2644346"/>
          </a:xfrm>
          <a:prstGeom prst="roundRect">
            <a:avLst/>
          </a:prstGeom>
          <a:solidFill>
            <a:srgbClr val="D0D0D0"/>
          </a:solidFill>
          <a:ln w="22225">
            <a:solidFill>
              <a:srgbClr val="1B355D">
                <a:alpha val="98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65029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612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16643A52-EC46-AF43-A0CF-2556BDAEA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6022" r="23628" b="6022"/>
          <a:stretch/>
        </p:blipFill>
        <p:spPr>
          <a:xfrm>
            <a:off x="1527960" y="1201551"/>
            <a:ext cx="2863121" cy="484931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B38C9E0-E2A6-2E48-9996-2FACDA9DD6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6022" r="23628" b="6022"/>
          <a:stretch/>
        </p:blipFill>
        <p:spPr>
          <a:xfrm>
            <a:off x="4224401" y="1638729"/>
            <a:ext cx="2863121" cy="48493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768A56A-1888-434D-BE3E-BDF11C9579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7088" y="6244367"/>
            <a:ext cx="379654" cy="2060977"/>
          </a:xfrm>
          <a:prstGeom prst="rect">
            <a:avLst/>
          </a:prstGeom>
        </p:spPr>
      </p:pic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F4E2BF6D-B6A0-8947-9D1F-F419FB342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7088" y="6248400"/>
            <a:ext cx="37965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200" b="0" i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201457E-39C8-BE46-9837-FBECF66B11E5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</p:spTree>
    <p:extLst>
      <p:ext uri="{BB962C8B-B14F-4D97-AF65-F5344CB8AC3E}">
        <p14:creationId xmlns:p14="http://schemas.microsoft.com/office/powerpoint/2010/main" val="3351100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92D37712-00A5-6D42-933C-0A4C481F4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67088" y="6244367"/>
            <a:ext cx="379654" cy="2060977"/>
          </a:xfrm>
          <a:prstGeom prst="rect">
            <a:avLst/>
          </a:prstGeom>
        </p:spPr>
      </p:pic>
      <p:sp>
        <p:nvSpPr>
          <p:cNvPr id="27" name="Marcador de número de diapositiva 5">
            <a:extLst>
              <a:ext uri="{FF2B5EF4-FFF2-40B4-BE49-F238E27FC236}">
                <a16:creationId xmlns:a16="http://schemas.microsoft.com/office/drawing/2014/main" id="{011B2539-7645-3041-8ED8-8C7F8EE1013E}"/>
              </a:ext>
            </a:extLst>
          </p:cNvPr>
          <p:cNvSpPr txBox="1">
            <a:spLocks/>
          </p:cNvSpPr>
          <p:nvPr userDrawn="1"/>
        </p:nvSpPr>
        <p:spPr>
          <a:xfrm>
            <a:off x="11367088" y="6248400"/>
            <a:ext cx="37965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b="0" i="0" kern="120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43EE5F9-4847-E240-8410-2680CC7F9104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</p:spTree>
    <p:extLst>
      <p:ext uri="{BB962C8B-B14F-4D97-AF65-F5344CB8AC3E}">
        <p14:creationId xmlns:p14="http://schemas.microsoft.com/office/powerpoint/2010/main" val="1895572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B56315-FB42-7A4D-9991-9C2C700FC228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2427CC2-D8C2-8446-8B0C-EC4F028DA3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53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1763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3309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2007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82698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0333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3680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5229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5118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890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216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E6A552-4562-0D4C-9FFB-40E2DC80AFDB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3C4A09-F6C7-DE42-8437-927013233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02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8603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A8EADA4-0B34-EB43-911C-EB22DA59C195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8F5B952-377F-9441-BC74-758FFC800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34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AA22206-CFF6-E84B-A572-948ED05F9E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DDE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5784CB2-6297-B945-82DE-3B2DC14F9988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00FE1FA-9038-4241-994A-EC1ECED9C2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5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5DA6F75-AAA3-8E48-805D-DEC9119FF6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280680" y="7273729"/>
            <a:ext cx="2546740" cy="423736"/>
          </a:xfrm>
          <a:prstGeom prst="rect">
            <a:avLst/>
          </a:prstGeom>
        </p:spPr>
      </p:pic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21BAF6C8-8AC1-464B-8772-7EDDCA51515D}"/>
              </a:ext>
            </a:extLst>
          </p:cNvPr>
          <p:cNvSpPr txBox="1">
            <a:spLocks/>
          </p:cNvSpPr>
          <p:nvPr userDrawn="1"/>
        </p:nvSpPr>
        <p:spPr>
          <a:xfrm>
            <a:off x="11367088" y="6248400"/>
            <a:ext cx="37965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b="0" i="0" kern="120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99D76C-67AE-254E-A3AF-C7D431A15019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</p:spTree>
    <p:extLst>
      <p:ext uri="{BB962C8B-B14F-4D97-AF65-F5344CB8AC3E}">
        <p14:creationId xmlns:p14="http://schemas.microsoft.com/office/powerpoint/2010/main" val="23064289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E05FAD9-2ABF-7844-9292-7246EAE230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280680" y="7273729"/>
            <a:ext cx="2546740" cy="423736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6B708372-743A-AE45-B67B-AE3720668C0B}"/>
              </a:ext>
            </a:extLst>
          </p:cNvPr>
          <p:cNvSpPr txBox="1">
            <a:spLocks/>
          </p:cNvSpPr>
          <p:nvPr userDrawn="1"/>
        </p:nvSpPr>
        <p:spPr>
          <a:xfrm>
            <a:off x="11367088" y="6248400"/>
            <a:ext cx="37965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b="0" i="0" kern="120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DBC661D-AE94-E54C-94C3-C45C48FD1596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</p:spTree>
    <p:extLst>
      <p:ext uri="{BB962C8B-B14F-4D97-AF65-F5344CB8AC3E}">
        <p14:creationId xmlns:p14="http://schemas.microsoft.com/office/powerpoint/2010/main" val="2542168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FAB5488-7D35-6542-ADF7-DE8A9A9B7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280680" y="7273729"/>
            <a:ext cx="2546740" cy="423736"/>
          </a:xfrm>
          <a:prstGeom prst="rect">
            <a:avLst/>
          </a:prstGeom>
        </p:spPr>
      </p:pic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8C8279F8-1B33-7A4C-8207-D3492C925AFE}"/>
              </a:ext>
            </a:extLst>
          </p:cNvPr>
          <p:cNvSpPr txBox="1">
            <a:spLocks/>
          </p:cNvSpPr>
          <p:nvPr userDrawn="1"/>
        </p:nvSpPr>
        <p:spPr>
          <a:xfrm>
            <a:off x="11367088" y="6248400"/>
            <a:ext cx="37965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b="0" i="0" kern="120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68AEAF-04F2-A241-9449-1BA2D09F55FF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</p:spTree>
    <p:extLst>
      <p:ext uri="{BB962C8B-B14F-4D97-AF65-F5344CB8AC3E}">
        <p14:creationId xmlns:p14="http://schemas.microsoft.com/office/powerpoint/2010/main" val="4010790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02ACE7E-D785-C247-BEFA-F73723EE8E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280680" y="7273729"/>
            <a:ext cx="2546740" cy="423736"/>
          </a:xfrm>
          <a:prstGeom prst="rect">
            <a:avLst/>
          </a:prstGeom>
        </p:spPr>
      </p:pic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03D785DD-74B2-E345-BE37-95799999CAE2}"/>
              </a:ext>
            </a:extLst>
          </p:cNvPr>
          <p:cNvSpPr txBox="1">
            <a:spLocks/>
          </p:cNvSpPr>
          <p:nvPr userDrawn="1"/>
        </p:nvSpPr>
        <p:spPr>
          <a:xfrm>
            <a:off x="11367088" y="6248400"/>
            <a:ext cx="37965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b="0" i="0" kern="120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FEC748-F380-C74F-9521-F56E4FA9376E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</p:spTree>
    <p:extLst>
      <p:ext uri="{BB962C8B-B14F-4D97-AF65-F5344CB8AC3E}">
        <p14:creationId xmlns:p14="http://schemas.microsoft.com/office/powerpoint/2010/main" val="2760708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76317A7-32BB-4521-A8A3-6B3033D595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2456" y="-1748863"/>
            <a:ext cx="10947844" cy="10947840"/>
          </a:xfrm>
          <a:custGeom>
            <a:avLst/>
            <a:gdLst>
              <a:gd name="connsiteX0" fmla="*/ 2588734 w 5177468"/>
              <a:gd name="connsiteY0" fmla="*/ 0 h 5177466"/>
              <a:gd name="connsiteX1" fmla="*/ 5177468 w 5177468"/>
              <a:gd name="connsiteY1" fmla="*/ 2588733 h 5177466"/>
              <a:gd name="connsiteX2" fmla="*/ 2588734 w 5177468"/>
              <a:gd name="connsiteY2" fmla="*/ 5177466 h 5177466"/>
              <a:gd name="connsiteX3" fmla="*/ 0 w 5177468"/>
              <a:gd name="connsiteY3" fmla="*/ 2588733 h 5177466"/>
              <a:gd name="connsiteX4" fmla="*/ 2588734 w 5177468"/>
              <a:gd name="connsiteY4" fmla="*/ 0 h 517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468" h="5177466">
                <a:moveTo>
                  <a:pt x="2588734" y="0"/>
                </a:moveTo>
                <a:cubicBezTo>
                  <a:pt x="4018452" y="0"/>
                  <a:pt x="5177468" y="1159015"/>
                  <a:pt x="5177468" y="2588733"/>
                </a:cubicBezTo>
                <a:cubicBezTo>
                  <a:pt x="5177468" y="4018451"/>
                  <a:pt x="4018452" y="5177466"/>
                  <a:pt x="2588734" y="5177466"/>
                </a:cubicBezTo>
                <a:cubicBezTo>
                  <a:pt x="1159016" y="5177466"/>
                  <a:pt x="0" y="4018451"/>
                  <a:pt x="0" y="2588733"/>
                </a:cubicBezTo>
                <a:cubicBezTo>
                  <a:pt x="0" y="1159015"/>
                  <a:pt x="1159016" y="0"/>
                  <a:pt x="2588734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833FE92-A308-0737-75C6-303CA3CD82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1400"/>
            <a:ext cx="5384800" cy="47752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C0B621C-FC0E-E34F-8EA4-584726E7424C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96D4DE5-6FEA-B140-A715-2A8C8576A1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7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 userDrawn="1">
          <p15:clr>
            <a:srgbClr val="FBAE40"/>
          </p15:clr>
        </p15:guide>
        <p15:guide id="2" pos="7491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ill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lamada ovalada 5">
            <a:extLst>
              <a:ext uri="{FF2B5EF4-FFF2-40B4-BE49-F238E27FC236}">
                <a16:creationId xmlns:a16="http://schemas.microsoft.com/office/drawing/2014/main" id="{580C2E27-9B29-6340-92C2-1A8ED9407E1F}"/>
              </a:ext>
            </a:extLst>
          </p:cNvPr>
          <p:cNvSpPr/>
          <p:nvPr userDrawn="1"/>
        </p:nvSpPr>
        <p:spPr>
          <a:xfrm rot="14233058">
            <a:off x="2292356" y="2248231"/>
            <a:ext cx="2613546" cy="2541469"/>
          </a:xfrm>
          <a:prstGeom prst="wedgeEllipseCallout">
            <a:avLst/>
          </a:prstGeom>
          <a:noFill/>
          <a:ln w="53975">
            <a:solidFill>
              <a:srgbClr val="304168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6000" kern="1200"/>
              <a:t>z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C79C60-7082-D249-90C1-457C7A31ECAA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5F2311B-2CC7-B042-B2D0-0B5F790DAB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58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ill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lamada ovalada 6">
            <a:extLst>
              <a:ext uri="{FF2B5EF4-FFF2-40B4-BE49-F238E27FC236}">
                <a16:creationId xmlns:a16="http://schemas.microsoft.com/office/drawing/2014/main" id="{E91EA41E-A7C0-B344-AF3E-B00026ED5396}"/>
              </a:ext>
            </a:extLst>
          </p:cNvPr>
          <p:cNvSpPr/>
          <p:nvPr userDrawn="1"/>
        </p:nvSpPr>
        <p:spPr>
          <a:xfrm rot="14233058">
            <a:off x="2286711" y="2248231"/>
            <a:ext cx="2613546" cy="2541469"/>
          </a:xfrm>
          <a:prstGeom prst="wedgeEllipseCallout">
            <a:avLst/>
          </a:prstGeom>
          <a:noFill/>
          <a:ln w="53975">
            <a:solidFill>
              <a:srgbClr val="CA1139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6000" kern="1200"/>
              <a:t>z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56C5CD-5CD6-614E-BE1B-22E2B434AB71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7542A7-EDAA-7449-A8C6-0C248622D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9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lamada ovalada 10">
            <a:extLst>
              <a:ext uri="{FF2B5EF4-FFF2-40B4-BE49-F238E27FC236}">
                <a16:creationId xmlns:a16="http://schemas.microsoft.com/office/drawing/2014/main" id="{CDD1CB53-B355-BD4C-97CA-BD50752B7E9B}"/>
              </a:ext>
            </a:extLst>
          </p:cNvPr>
          <p:cNvSpPr/>
          <p:nvPr userDrawn="1"/>
        </p:nvSpPr>
        <p:spPr>
          <a:xfrm rot="14233058">
            <a:off x="2292356" y="2248231"/>
            <a:ext cx="2613546" cy="2541469"/>
          </a:xfrm>
          <a:prstGeom prst="wedgeEllipseCallout">
            <a:avLst/>
          </a:prstGeom>
          <a:noFill/>
          <a:ln w="53975">
            <a:solidFill>
              <a:srgbClr val="304168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6000" kern="1200"/>
              <a:t>z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08992BA-41F2-F674-026B-2762F4C943EA}"/>
              </a:ext>
            </a:extLst>
          </p:cNvPr>
          <p:cNvSpPr txBox="1"/>
          <p:nvPr userDrawn="1"/>
        </p:nvSpPr>
        <p:spPr>
          <a:xfrm>
            <a:off x="190500" y="6431814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222BA4-A2B3-3947-BA11-B360534B68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9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ill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lamada ovalada 6">
            <a:extLst>
              <a:ext uri="{FF2B5EF4-FFF2-40B4-BE49-F238E27FC236}">
                <a16:creationId xmlns:a16="http://schemas.microsoft.com/office/drawing/2014/main" id="{E91EA41E-A7C0-B344-AF3E-B00026ED5396}"/>
              </a:ext>
            </a:extLst>
          </p:cNvPr>
          <p:cNvSpPr/>
          <p:nvPr userDrawn="1"/>
        </p:nvSpPr>
        <p:spPr>
          <a:xfrm rot="14233058">
            <a:off x="2286711" y="2248231"/>
            <a:ext cx="2613546" cy="2541469"/>
          </a:xfrm>
          <a:prstGeom prst="wedgeEllipseCallout">
            <a:avLst/>
          </a:prstGeom>
          <a:noFill/>
          <a:ln w="53975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6000" kern="1200"/>
              <a:t>z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3B2A8D-C1B9-354E-BF54-5991009EECA3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D5A7E91-9CAD-9F4C-ABF1-E74C708DCD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069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B4A9B900-B006-5F48-9FAA-FEF898280E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05835" y="1578710"/>
            <a:ext cx="4599286" cy="4599284"/>
          </a:xfrm>
          <a:custGeom>
            <a:avLst/>
            <a:gdLst>
              <a:gd name="connsiteX0" fmla="*/ 2588734 w 5177468"/>
              <a:gd name="connsiteY0" fmla="*/ 0 h 5177466"/>
              <a:gd name="connsiteX1" fmla="*/ 5177468 w 5177468"/>
              <a:gd name="connsiteY1" fmla="*/ 2588733 h 5177466"/>
              <a:gd name="connsiteX2" fmla="*/ 2588734 w 5177468"/>
              <a:gd name="connsiteY2" fmla="*/ 5177466 h 5177466"/>
              <a:gd name="connsiteX3" fmla="*/ 0 w 5177468"/>
              <a:gd name="connsiteY3" fmla="*/ 2588733 h 5177466"/>
              <a:gd name="connsiteX4" fmla="*/ 2588734 w 5177468"/>
              <a:gd name="connsiteY4" fmla="*/ 0 h 517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468" h="5177466">
                <a:moveTo>
                  <a:pt x="2588734" y="0"/>
                </a:moveTo>
                <a:cubicBezTo>
                  <a:pt x="4018452" y="0"/>
                  <a:pt x="5177468" y="1159015"/>
                  <a:pt x="5177468" y="2588733"/>
                </a:cubicBezTo>
                <a:cubicBezTo>
                  <a:pt x="5177468" y="4018451"/>
                  <a:pt x="4018452" y="5177466"/>
                  <a:pt x="2588734" y="5177466"/>
                </a:cubicBezTo>
                <a:cubicBezTo>
                  <a:pt x="1159016" y="5177466"/>
                  <a:pt x="0" y="4018451"/>
                  <a:pt x="0" y="2588733"/>
                </a:cubicBezTo>
                <a:cubicBezTo>
                  <a:pt x="0" y="1159015"/>
                  <a:pt x="1159016" y="0"/>
                  <a:pt x="2588734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500FF7D-CE03-0847-8545-452898F39B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52782" y="533688"/>
            <a:ext cx="2451448" cy="2451447"/>
          </a:xfrm>
          <a:custGeom>
            <a:avLst/>
            <a:gdLst>
              <a:gd name="connsiteX0" fmla="*/ 2588734 w 5177468"/>
              <a:gd name="connsiteY0" fmla="*/ 0 h 5177466"/>
              <a:gd name="connsiteX1" fmla="*/ 5177468 w 5177468"/>
              <a:gd name="connsiteY1" fmla="*/ 2588733 h 5177466"/>
              <a:gd name="connsiteX2" fmla="*/ 2588734 w 5177468"/>
              <a:gd name="connsiteY2" fmla="*/ 5177466 h 5177466"/>
              <a:gd name="connsiteX3" fmla="*/ 0 w 5177468"/>
              <a:gd name="connsiteY3" fmla="*/ 2588733 h 5177466"/>
              <a:gd name="connsiteX4" fmla="*/ 2588734 w 5177468"/>
              <a:gd name="connsiteY4" fmla="*/ 0 h 517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468" h="5177466">
                <a:moveTo>
                  <a:pt x="2588734" y="0"/>
                </a:moveTo>
                <a:cubicBezTo>
                  <a:pt x="4018452" y="0"/>
                  <a:pt x="5177468" y="1159015"/>
                  <a:pt x="5177468" y="2588733"/>
                </a:cubicBezTo>
                <a:cubicBezTo>
                  <a:pt x="5177468" y="4018451"/>
                  <a:pt x="4018452" y="5177466"/>
                  <a:pt x="2588734" y="5177466"/>
                </a:cubicBezTo>
                <a:cubicBezTo>
                  <a:pt x="1159016" y="5177466"/>
                  <a:pt x="0" y="4018451"/>
                  <a:pt x="0" y="2588733"/>
                </a:cubicBezTo>
                <a:cubicBezTo>
                  <a:pt x="0" y="1159015"/>
                  <a:pt x="1159016" y="0"/>
                  <a:pt x="2588734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4BB2550-23FA-F34A-B2CB-BC75056B6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280680" y="7273729"/>
            <a:ext cx="2546740" cy="423736"/>
          </a:xfrm>
          <a:prstGeom prst="rect">
            <a:avLst/>
          </a:prstGeom>
        </p:spPr>
      </p:pic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F88811BC-24DC-3F42-A639-90F819413AE3}"/>
              </a:ext>
            </a:extLst>
          </p:cNvPr>
          <p:cNvSpPr txBox="1">
            <a:spLocks/>
          </p:cNvSpPr>
          <p:nvPr userDrawn="1"/>
        </p:nvSpPr>
        <p:spPr>
          <a:xfrm>
            <a:off x="11367088" y="6248400"/>
            <a:ext cx="37965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b="0" i="0" kern="120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D8E1F76-E8DD-984E-8CBD-7EA968730E2D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</p:spTree>
    <p:extLst>
      <p:ext uri="{BB962C8B-B14F-4D97-AF65-F5344CB8AC3E}">
        <p14:creationId xmlns:p14="http://schemas.microsoft.com/office/powerpoint/2010/main" val="210705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lamada ovalada 12">
            <a:extLst>
              <a:ext uri="{FF2B5EF4-FFF2-40B4-BE49-F238E27FC236}">
                <a16:creationId xmlns:a16="http://schemas.microsoft.com/office/drawing/2014/main" id="{B70D1CA2-AB6F-3541-9EE6-180C64B73768}"/>
              </a:ext>
            </a:extLst>
          </p:cNvPr>
          <p:cNvSpPr/>
          <p:nvPr userDrawn="1"/>
        </p:nvSpPr>
        <p:spPr>
          <a:xfrm rot="14233058">
            <a:off x="2286711" y="2248231"/>
            <a:ext cx="2613546" cy="2541469"/>
          </a:xfrm>
          <a:prstGeom prst="wedgeEllipseCallout">
            <a:avLst/>
          </a:prstGeom>
          <a:noFill/>
          <a:ln w="53975">
            <a:solidFill>
              <a:srgbClr val="CA1139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6000" kern="1200"/>
              <a:t>z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24CC43A-4A26-64F7-A510-EE1FF9705CD1}"/>
              </a:ext>
            </a:extLst>
          </p:cNvPr>
          <p:cNvSpPr txBox="1"/>
          <p:nvPr userDrawn="1"/>
        </p:nvSpPr>
        <p:spPr>
          <a:xfrm>
            <a:off x="190500" y="6431814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50CC7A-E056-534B-A727-134F86FB82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9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ill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CBE67FD5-F798-F14A-B95F-77AA2A75585C}"/>
              </a:ext>
            </a:extLst>
          </p:cNvPr>
          <p:cNvSpPr txBox="1"/>
          <p:nvPr userDrawn="1"/>
        </p:nvSpPr>
        <p:spPr>
          <a:xfrm>
            <a:off x="4545837" y="1844516"/>
            <a:ext cx="53136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Lorem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ipsum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dolor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sit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amet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,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consectetur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adipiscing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elit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. Mauris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feugiat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rutrum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odio, at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aliquam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tortor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efficitur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quis. Nunc pulvinar, nunc in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venenatis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efficitur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, nunc magna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consequat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enim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, vitae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iaculis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ex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massa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eget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magna.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Curabitur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egestas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,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risus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at ornare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viverra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,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enim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nisi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eleifend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nulla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, in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lobortis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libero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felis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eget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diam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.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Suspendisse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potenti</a:t>
            </a:r>
            <a:r>
              <a:rPr lang="es-ES_tradnl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. </a:t>
            </a:r>
          </a:p>
        </p:txBody>
      </p:sp>
      <p:sp>
        <p:nvSpPr>
          <p:cNvPr id="13" name="Llamada ovalada 5">
            <a:extLst>
              <a:ext uri="{FF2B5EF4-FFF2-40B4-BE49-F238E27FC236}">
                <a16:creationId xmlns:a16="http://schemas.microsoft.com/office/drawing/2014/main" id="{B954E6FF-F64F-CC4C-89CF-81446B695F83}"/>
              </a:ext>
            </a:extLst>
          </p:cNvPr>
          <p:cNvSpPr/>
          <p:nvPr userDrawn="1"/>
        </p:nvSpPr>
        <p:spPr>
          <a:xfrm rot="14733469">
            <a:off x="921865" y="1946611"/>
            <a:ext cx="2314899" cy="2251059"/>
          </a:xfrm>
          <a:prstGeom prst="wedgeEllipseCallout">
            <a:avLst/>
          </a:prstGeom>
          <a:solidFill>
            <a:srgbClr val="CA1139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6000" kern="1200" dirty="0"/>
          </a:p>
        </p:txBody>
      </p:sp>
      <p:sp>
        <p:nvSpPr>
          <p:cNvPr id="14" name="34 CuadroTexto">
            <a:extLst>
              <a:ext uri="{FF2B5EF4-FFF2-40B4-BE49-F238E27FC236}">
                <a16:creationId xmlns:a16="http://schemas.microsoft.com/office/drawing/2014/main" id="{42DB44F8-281A-B44D-BD29-0D5E77983A5B}"/>
              </a:ext>
            </a:extLst>
          </p:cNvPr>
          <p:cNvSpPr txBox="1"/>
          <p:nvPr userDrawn="1"/>
        </p:nvSpPr>
        <p:spPr>
          <a:xfrm>
            <a:off x="1000492" y="2814593"/>
            <a:ext cx="2280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kern="1000" dirty="0">
                <a:solidFill>
                  <a:schemeClr val="bg1"/>
                </a:solidFill>
                <a:latin typeface="Montserrat" pitchFamily="2" charset="77"/>
                <a:ea typeface="Steelfish Rg" charset="0"/>
                <a:cs typeface="Steelfish Rg" charset="0"/>
              </a:rPr>
              <a:t>TITULAR</a:t>
            </a:r>
            <a:endParaRPr lang="es-ES" sz="3200" b="1" kern="1000" dirty="0">
              <a:solidFill>
                <a:schemeClr val="bg1"/>
              </a:solidFill>
              <a:latin typeface="Montserrat" pitchFamily="2" charset="77"/>
              <a:ea typeface="Steelfish Rg" charset="0"/>
              <a:cs typeface="Steelfish Rg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1D682B-036E-B305-68AA-DFCA8D46708E}"/>
              </a:ext>
            </a:extLst>
          </p:cNvPr>
          <p:cNvSpPr txBox="1"/>
          <p:nvPr userDrawn="1"/>
        </p:nvSpPr>
        <p:spPr>
          <a:xfrm>
            <a:off x="190500" y="6431814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15D1012-9AF5-6140-A59D-B43942FF32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2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adill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9822D36-BF87-4DD5-9E95-ABB2B6DB552C}"/>
              </a:ext>
            </a:extLst>
          </p:cNvPr>
          <p:cNvSpPr/>
          <p:nvPr userDrawn="1"/>
        </p:nvSpPr>
        <p:spPr>
          <a:xfrm>
            <a:off x="1858727" y="2093657"/>
            <a:ext cx="848207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1B355D"/>
                </a:solidFill>
                <a:latin typeface="Montserrat" pitchFamily="2" charset="77"/>
              </a:rPr>
              <a:t>AT VERO EOS ET ACCUSAMUS ET IUSTO ODIO DIGNISSIMOS DUCIMUS QUI BLANDITIIS PRAESENTIUM</a:t>
            </a:r>
          </a:p>
          <a:p>
            <a:pPr algn="ctr"/>
            <a:endParaRPr lang="es-ES" sz="1400" dirty="0">
              <a:solidFill>
                <a:srgbClr val="1B355D"/>
              </a:solidFill>
              <a:latin typeface="Montserrat" pitchFamily="2" charset="77"/>
              <a:cs typeface="DIN Pro Regular" panose="020B0504020101020102" pitchFamily="34" charset="0"/>
            </a:endParaRPr>
          </a:p>
          <a:p>
            <a:pPr algn="ctr"/>
            <a:r>
              <a:rPr lang="es-ES" sz="1400" dirty="0">
                <a:solidFill>
                  <a:srgbClr val="1B355D"/>
                </a:solidFill>
                <a:latin typeface="Montserrat" pitchFamily="2" charset="77"/>
                <a:cs typeface="DIN Pro Regular" panose="020B0504020101020102" pitchFamily="34" charset="0"/>
              </a:rPr>
              <a:t> 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Sed ut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perspiciatis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unde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omnis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iste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natus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error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sit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voluptatem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accusantium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doloremque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laudantium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,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totam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rem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aperiam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,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eaque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ipsa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quae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ab illo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inventore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veritatis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et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quasi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architecto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beatae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vitae dicta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sunt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explicabo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.</a:t>
            </a:r>
          </a:p>
          <a:p>
            <a:pPr algn="ctr"/>
            <a:endParaRPr lang="es-ES" sz="1400" dirty="0">
              <a:solidFill>
                <a:srgbClr val="1B355D"/>
              </a:solidFill>
              <a:latin typeface="Montserrat" pitchFamily="2" charset="77"/>
            </a:endParaRPr>
          </a:p>
          <a:p>
            <a:pPr algn="ctr"/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Nemo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enim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ipsam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voluptatem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quia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voluptas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sit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aspernatur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aut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odit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aut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fugit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, sed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quia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consequuntur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magni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dolores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eos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qui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ratione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voluptatem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sequi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nesciunt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.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Neque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porro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quisquam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est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,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qui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dolorem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ipsum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quia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dolor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sit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amet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,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consectetur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,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adipisci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velit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, sed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quia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non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numquam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eius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modi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tempora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incidunt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ut labore et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dolore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magnam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aliquam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quaerat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 </a:t>
            </a:r>
            <a:r>
              <a:rPr lang="es-ES" sz="1400" dirty="0" err="1">
                <a:solidFill>
                  <a:srgbClr val="1B355D"/>
                </a:solidFill>
                <a:latin typeface="Montserrat" pitchFamily="2" charset="77"/>
              </a:rPr>
              <a:t>voluptatem</a:t>
            </a:r>
            <a:r>
              <a:rPr lang="es-ES" sz="1400" dirty="0">
                <a:solidFill>
                  <a:srgbClr val="1B355D"/>
                </a:solidFill>
                <a:latin typeface="Montserrat" pitchFamily="2" charset="77"/>
              </a:rPr>
              <a:t>.</a:t>
            </a:r>
          </a:p>
          <a:p>
            <a:pPr algn="ctr"/>
            <a:endParaRPr lang="es-ES" sz="1400" dirty="0">
              <a:solidFill>
                <a:srgbClr val="1B355D"/>
              </a:solidFill>
              <a:latin typeface="Montserrat" pitchFamily="2" charset="77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043B67-B4BC-467E-96E1-21838CC704E2}"/>
              </a:ext>
            </a:extLst>
          </p:cNvPr>
          <p:cNvSpPr/>
          <p:nvPr userDrawn="1"/>
        </p:nvSpPr>
        <p:spPr>
          <a:xfrm>
            <a:off x="3503962" y="1382189"/>
            <a:ext cx="5403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19355D"/>
                </a:solidFill>
                <a:latin typeface="Montserrat" pitchFamily="2" charset="77"/>
                <a:cs typeface="DIN Pro Condensed" panose="020B0506020101010102" pitchFamily="34" charset="77"/>
              </a:rPr>
              <a:t>Título a destacar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AC9F189-A165-9147-BABB-DAD73FC31D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280680" y="7273729"/>
            <a:ext cx="2546740" cy="423736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5F46CBB1-B797-1B44-A895-1010373CDD8B}"/>
              </a:ext>
            </a:extLst>
          </p:cNvPr>
          <p:cNvSpPr txBox="1">
            <a:spLocks/>
          </p:cNvSpPr>
          <p:nvPr userDrawn="1"/>
        </p:nvSpPr>
        <p:spPr>
          <a:xfrm>
            <a:off x="11367088" y="6248400"/>
            <a:ext cx="37965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b="0" i="0" kern="120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4E838A8-FDEE-90CD-B35A-D6A6AB46F1B8}"/>
              </a:ext>
            </a:extLst>
          </p:cNvPr>
          <p:cNvSpPr txBox="1"/>
          <p:nvPr userDrawn="1"/>
        </p:nvSpPr>
        <p:spPr>
          <a:xfrm>
            <a:off x="190500" y="6431814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</p:spTree>
    <p:extLst>
      <p:ext uri="{BB962C8B-B14F-4D97-AF65-F5344CB8AC3E}">
        <p14:creationId xmlns:p14="http://schemas.microsoft.com/office/powerpoint/2010/main" val="38845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AACC0D22-FE6B-D049-9559-1F49AC346CA7}"/>
              </a:ext>
            </a:extLst>
          </p:cNvPr>
          <p:cNvSpPr/>
          <p:nvPr userDrawn="1"/>
        </p:nvSpPr>
        <p:spPr>
          <a:xfrm>
            <a:off x="7534974" y="2541094"/>
            <a:ext cx="5245396" cy="5245396"/>
          </a:xfrm>
          <a:prstGeom prst="ellipse">
            <a:avLst/>
          </a:prstGeom>
          <a:solidFill>
            <a:srgbClr val="D0D0D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D6DF3DAC-477C-A647-A13C-C5FF4021956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01329" y="1210621"/>
            <a:ext cx="3437782" cy="2364343"/>
          </a:xfrm>
          <a:prstGeom prst="rect">
            <a:avLst/>
          </a:prstGeom>
          <a:pattFill prst="pct25">
            <a:fgClr>
              <a:schemeClr val="bg2"/>
            </a:fgClr>
            <a:bgClr>
              <a:srgbClr val="304168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Inserta</a:t>
            </a:r>
            <a:r>
              <a:rPr lang="en-US" dirty="0"/>
              <a:t> imagen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635A4BE2-62A8-E542-9047-515C1F20F4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01329" y="3280101"/>
            <a:ext cx="3437782" cy="2364343"/>
          </a:xfrm>
          <a:prstGeom prst="rect">
            <a:avLst/>
          </a:prstGeom>
          <a:pattFill prst="pct25">
            <a:fgClr>
              <a:schemeClr val="bg2"/>
            </a:fgClr>
            <a:bgClr>
              <a:srgbClr val="304168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Inserta</a:t>
            </a:r>
            <a:r>
              <a:rPr lang="en-US" dirty="0"/>
              <a:t> imagen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A6E97B6-64DD-5F4F-B513-91DFE1C661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823045" y="1210621"/>
            <a:ext cx="3437782" cy="2364343"/>
          </a:xfrm>
          <a:prstGeom prst="rect">
            <a:avLst/>
          </a:prstGeom>
          <a:pattFill prst="pct25">
            <a:fgClr>
              <a:schemeClr val="bg2"/>
            </a:fgClr>
            <a:bgClr>
              <a:srgbClr val="304168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Inserta</a:t>
            </a:r>
            <a:r>
              <a:rPr lang="en-US" dirty="0"/>
              <a:t> imagen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486C755C-EA1E-4549-9859-2C0A1679941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23045" y="3280101"/>
            <a:ext cx="3437782" cy="2364343"/>
          </a:xfrm>
          <a:prstGeom prst="rect">
            <a:avLst/>
          </a:prstGeom>
          <a:pattFill prst="pct25">
            <a:fgClr>
              <a:schemeClr val="bg2"/>
            </a:fgClr>
            <a:bgClr>
              <a:srgbClr val="304168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Inserta</a:t>
            </a:r>
            <a:r>
              <a:rPr lang="en-US" dirty="0"/>
              <a:t> </a:t>
            </a:r>
            <a:r>
              <a:rPr lang="en-US" dirty="0" err="1"/>
              <a:t>imagen</a:t>
            </a:r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0346A1D-4F1A-39A1-89C8-BCAADE17425D}"/>
              </a:ext>
            </a:extLst>
          </p:cNvPr>
          <p:cNvSpPr txBox="1"/>
          <p:nvPr userDrawn="1"/>
        </p:nvSpPr>
        <p:spPr>
          <a:xfrm>
            <a:off x="190500" y="6431814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</p:spTree>
    <p:extLst>
      <p:ext uri="{BB962C8B-B14F-4D97-AF65-F5344CB8AC3E}">
        <p14:creationId xmlns:p14="http://schemas.microsoft.com/office/powerpoint/2010/main" val="2017223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1D2075D-59C7-DF40-BE80-0C3487F66B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05835" y="1578710"/>
            <a:ext cx="4599286" cy="4599284"/>
          </a:xfrm>
          <a:custGeom>
            <a:avLst/>
            <a:gdLst>
              <a:gd name="connsiteX0" fmla="*/ 2588734 w 5177468"/>
              <a:gd name="connsiteY0" fmla="*/ 0 h 5177466"/>
              <a:gd name="connsiteX1" fmla="*/ 5177468 w 5177468"/>
              <a:gd name="connsiteY1" fmla="*/ 2588733 h 5177466"/>
              <a:gd name="connsiteX2" fmla="*/ 2588734 w 5177468"/>
              <a:gd name="connsiteY2" fmla="*/ 5177466 h 5177466"/>
              <a:gd name="connsiteX3" fmla="*/ 0 w 5177468"/>
              <a:gd name="connsiteY3" fmla="*/ 2588733 h 5177466"/>
              <a:gd name="connsiteX4" fmla="*/ 2588734 w 5177468"/>
              <a:gd name="connsiteY4" fmla="*/ 0 h 517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468" h="5177466">
                <a:moveTo>
                  <a:pt x="2588734" y="0"/>
                </a:moveTo>
                <a:cubicBezTo>
                  <a:pt x="4018452" y="0"/>
                  <a:pt x="5177468" y="1159015"/>
                  <a:pt x="5177468" y="2588733"/>
                </a:cubicBezTo>
                <a:cubicBezTo>
                  <a:pt x="5177468" y="4018451"/>
                  <a:pt x="4018452" y="5177466"/>
                  <a:pt x="2588734" y="5177466"/>
                </a:cubicBezTo>
                <a:cubicBezTo>
                  <a:pt x="1159016" y="5177466"/>
                  <a:pt x="0" y="4018451"/>
                  <a:pt x="0" y="2588733"/>
                </a:cubicBezTo>
                <a:cubicBezTo>
                  <a:pt x="0" y="1159015"/>
                  <a:pt x="1159016" y="0"/>
                  <a:pt x="2588734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CF1BF38-286A-264E-AA4C-9A42E155A9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52782" y="533688"/>
            <a:ext cx="2451448" cy="2451447"/>
          </a:xfrm>
          <a:custGeom>
            <a:avLst/>
            <a:gdLst>
              <a:gd name="connsiteX0" fmla="*/ 2588734 w 5177468"/>
              <a:gd name="connsiteY0" fmla="*/ 0 h 5177466"/>
              <a:gd name="connsiteX1" fmla="*/ 5177468 w 5177468"/>
              <a:gd name="connsiteY1" fmla="*/ 2588733 h 5177466"/>
              <a:gd name="connsiteX2" fmla="*/ 2588734 w 5177468"/>
              <a:gd name="connsiteY2" fmla="*/ 5177466 h 5177466"/>
              <a:gd name="connsiteX3" fmla="*/ 0 w 5177468"/>
              <a:gd name="connsiteY3" fmla="*/ 2588733 h 5177466"/>
              <a:gd name="connsiteX4" fmla="*/ 2588734 w 5177468"/>
              <a:gd name="connsiteY4" fmla="*/ 0 h 517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468" h="5177466">
                <a:moveTo>
                  <a:pt x="2588734" y="0"/>
                </a:moveTo>
                <a:cubicBezTo>
                  <a:pt x="4018452" y="0"/>
                  <a:pt x="5177468" y="1159015"/>
                  <a:pt x="5177468" y="2588733"/>
                </a:cubicBezTo>
                <a:cubicBezTo>
                  <a:pt x="5177468" y="4018451"/>
                  <a:pt x="4018452" y="5177466"/>
                  <a:pt x="2588734" y="5177466"/>
                </a:cubicBezTo>
                <a:cubicBezTo>
                  <a:pt x="1159016" y="5177466"/>
                  <a:pt x="0" y="4018451"/>
                  <a:pt x="0" y="2588733"/>
                </a:cubicBezTo>
                <a:cubicBezTo>
                  <a:pt x="0" y="1159015"/>
                  <a:pt x="1159016" y="0"/>
                  <a:pt x="2588734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0CDE29F-7012-6BB7-01DF-2D6DADC37676}"/>
              </a:ext>
            </a:extLst>
          </p:cNvPr>
          <p:cNvSpPr txBox="1"/>
          <p:nvPr userDrawn="1"/>
        </p:nvSpPr>
        <p:spPr>
          <a:xfrm>
            <a:off x="190500" y="6431814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</p:spTree>
    <p:extLst>
      <p:ext uri="{BB962C8B-B14F-4D97-AF65-F5344CB8AC3E}">
        <p14:creationId xmlns:p14="http://schemas.microsoft.com/office/powerpoint/2010/main" val="1456563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10E604-4C7D-4843-9CF6-01B4B6E33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9437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DCCD9A-F271-5642-8D79-3F817FD0E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1277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86F2BD-5FEC-6440-B80F-9F803B392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664" y="6356353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80" baseline="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212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32" r:id="rId2"/>
    <p:sldLayoutId id="2147483733" r:id="rId3"/>
    <p:sldLayoutId id="2147483727" r:id="rId4"/>
    <p:sldLayoutId id="2147483728" r:id="rId5"/>
    <p:sldLayoutId id="2147483739" r:id="rId6"/>
    <p:sldLayoutId id="2147483740" r:id="rId7"/>
    <p:sldLayoutId id="2147483723" r:id="rId8"/>
    <p:sldLayoutId id="2147483730" r:id="rId9"/>
    <p:sldLayoutId id="2147483724" r:id="rId10"/>
    <p:sldLayoutId id="2147483738" r:id="rId11"/>
    <p:sldLayoutId id="2147483725" r:id="rId12"/>
    <p:sldLayoutId id="2147483726" r:id="rId13"/>
    <p:sldLayoutId id="2147483734" r:id="rId14"/>
    <p:sldLayoutId id="2147483735" r:id="rId15"/>
    <p:sldLayoutId id="2147483736" r:id="rId16"/>
    <p:sldLayoutId id="2147483721" r:id="rId17"/>
    <p:sldLayoutId id="2147483716" r:id="rId18"/>
    <p:sldLayoutId id="2147483737" r:id="rId1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FD6AC-5A4A-C944-AFB7-CFE21FCED20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122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4" r:id="rId12"/>
    <p:sldLayoutId id="2147483773" r:id="rId13"/>
    <p:sldLayoutId id="2147483768" r:id="rId14"/>
    <p:sldLayoutId id="2147483769" r:id="rId15"/>
    <p:sldLayoutId id="2147483771" r:id="rId16"/>
    <p:sldLayoutId id="2147483772" r:id="rId17"/>
    <p:sldLayoutId id="2147483776" r:id="rId18"/>
    <p:sldLayoutId id="2147483756" r:id="rId19"/>
    <p:sldLayoutId id="2147483757" r:id="rId20"/>
    <p:sldLayoutId id="2147483777" r:id="rId21"/>
    <p:sldLayoutId id="2147483775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por.ema.europa.eu/sporwi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a.europa.eu/en/news/first-version-union-list-critical-medicines-agreed-help-avoid-potential-shortages-eu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a.europa.eu/en/news/first-version-union-list-critical-medicines-agreed-help-avoid-potential-shortages-eu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a.europa.eu/en/events/submission-manufacturers-manufacturing-business-operations-mbos-structured-pack-size-data-product-management-service-pms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7.jpe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5.png"/><Relationship Id="rId7" Type="http://schemas.openxmlformats.org/officeDocument/2006/relationships/image" Target="../media/image33.png"/><Relationship Id="rId12" Type="http://schemas.openxmlformats.org/officeDocument/2006/relationships/image" Target="../media/image70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svg"/><Relationship Id="rId11" Type="http://schemas.openxmlformats.org/officeDocument/2006/relationships/image" Target="../media/image69.png"/><Relationship Id="rId5" Type="http://schemas.openxmlformats.org/officeDocument/2006/relationships/image" Target="../media/image39.png"/><Relationship Id="rId10" Type="http://schemas.openxmlformats.org/officeDocument/2006/relationships/image" Target="../media/image68.svg"/><Relationship Id="rId4" Type="http://schemas.openxmlformats.org/officeDocument/2006/relationships/image" Target="../media/image66.jpeg"/><Relationship Id="rId9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3.jpe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a.europa.eu/en/documents/other/product-management-service-pms-roadmap_en.pdf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ema.europa.eu/en/human-regulatory-overview/research-development/data-medicines-iso-idmp-standards-overview/substance-product-organisation-referential-spor-master-data/substance-product-data-management-services#eu-idmp-implementation-guide-12045" TargetMode="External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em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1.jpg"/><Relationship Id="rId10" Type="http://schemas.openxmlformats.org/officeDocument/2006/relationships/image" Target="../media/image81.png"/><Relationship Id="rId4" Type="http://schemas.openxmlformats.org/officeDocument/2006/relationships/image" Target="../media/image9.emf"/><Relationship Id="rId9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a.europa.eu/en/human-regulatory-overview/post-authorisation/medicine-shortages-availability-issues/availability-medicines-during-crises/union-list-critical-medicines" TargetMode="External"/><Relationship Id="rId3" Type="http://schemas.openxmlformats.org/officeDocument/2006/relationships/hyperlink" Target="https://www.ema.europa.eu/en/events/submission-manufacturers-manufacturing-business-operations-mbos-structured-pack-size-data-product-management-service-pms" TargetMode="External"/><Relationship Id="rId7" Type="http://schemas.openxmlformats.org/officeDocument/2006/relationships/hyperlink" Target="https://www.ema.europa.eu/en/events/webinar-pms-project-made-easy-summary-activities-practical-tips-smes" TargetMode="External"/><Relationship Id="rId2" Type="http://schemas.openxmlformats.org/officeDocument/2006/relationships/hyperlink" Target="https://www.ema.europa.eu/en/events/public-webinar-pack-size-submissions-xevmpd-product-management-service-pms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ema.europa.eu/en/events/qa-clinic-product-management-service-pms-product-user-interface-pui-application-programming-interface-api-25-february-2025" TargetMode="External"/><Relationship Id="rId5" Type="http://schemas.openxmlformats.org/officeDocument/2006/relationships/hyperlink" Target="https://www.ema.europa.eu/en/human-regulatory-overview/research-development/data-medicines-iso-idmp-standards-overview/substance-product-organisation-referential-spor-master-data/substance-product-data-management-services#eu-idmp-implementation-guide-12045" TargetMode="External"/><Relationship Id="rId4" Type="http://schemas.openxmlformats.org/officeDocument/2006/relationships/hyperlink" Target="https://www.ema.europa.eu/en/events/product-management-service-pms-webinar-product-user-interface-pui-edit-functionalities-industry-users" TargetMode="External"/><Relationship Id="rId9" Type="http://schemas.openxmlformats.org/officeDocument/2006/relationships/hyperlink" Target="https://plm-portal.ema.europa.eu/Guidance/article/KA-01032/en-us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58380164-C537-DE7A-4A64-F279520A0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939" y="-1823111"/>
            <a:ext cx="6604953" cy="6649281"/>
          </a:xfrm>
          <a:prstGeom prst="rect">
            <a:avLst/>
          </a:prstGeom>
        </p:spPr>
      </p:pic>
      <p:pic>
        <p:nvPicPr>
          <p:cNvPr id="1026" name="Picture 2" descr="C:\Users\imorenoj_externo\Desktop\Fachada AEMPS 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7" r="2003" b="21372"/>
          <a:stretch/>
        </p:blipFill>
        <p:spPr bwMode="auto">
          <a:xfrm>
            <a:off x="2834587" y="3322237"/>
            <a:ext cx="6297522" cy="279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75A7170-E487-E5B5-3DD8-51EA4C825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58110" y="-1203453"/>
            <a:ext cx="3784600" cy="3810000"/>
          </a:xfrm>
          <a:prstGeom prst="rect">
            <a:avLst/>
          </a:prstGeom>
        </p:spPr>
      </p:pic>
      <p:sp>
        <p:nvSpPr>
          <p:cNvPr id="7" name="Título 17">
            <a:extLst>
              <a:ext uri="{FF2B5EF4-FFF2-40B4-BE49-F238E27FC236}">
                <a16:creationId xmlns:a16="http://schemas.microsoft.com/office/drawing/2014/main" id="{87DEA1C8-6524-3794-1FC7-546E84B8BD93}"/>
              </a:ext>
            </a:extLst>
          </p:cNvPr>
          <p:cNvSpPr txBox="1">
            <a:spLocks/>
          </p:cNvSpPr>
          <p:nvPr/>
        </p:nvSpPr>
        <p:spPr>
          <a:xfrm>
            <a:off x="148962" y="1018196"/>
            <a:ext cx="12192001" cy="10318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algn="ctr"/>
            <a:r>
              <a:rPr lang="es-ES" sz="4400" dirty="0">
                <a:solidFill>
                  <a:srgbClr val="243A64"/>
                </a:solidFill>
                <a:latin typeface="Montserrat ExtraBold" pitchFamily="2" charset="77"/>
              </a:rPr>
              <a:t>Uso obligatorio de OMS en los procedimientos puramente nacionales para medicamentos de uso humano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3D88D0C-6E38-E73F-3713-2F1B8C3FA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62" y="257777"/>
            <a:ext cx="1104900" cy="10668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BEF3525-E675-9D69-32D2-522503386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3293" y="-1252176"/>
            <a:ext cx="3434190" cy="3389590"/>
          </a:xfrm>
          <a:prstGeom prst="rect">
            <a:avLst/>
          </a:prstGeom>
        </p:spPr>
      </p:pic>
      <p:sp>
        <p:nvSpPr>
          <p:cNvPr id="30" name="Título 17">
            <a:extLst>
              <a:ext uri="{FF2B5EF4-FFF2-40B4-BE49-F238E27FC236}">
                <a16:creationId xmlns:a16="http://schemas.microsoft.com/office/drawing/2014/main" id="{000E6C49-20E9-608E-FDCE-11B73018D7DB}"/>
              </a:ext>
            </a:extLst>
          </p:cNvPr>
          <p:cNvSpPr txBox="1">
            <a:spLocks/>
          </p:cNvSpPr>
          <p:nvPr/>
        </p:nvSpPr>
        <p:spPr>
          <a:xfrm>
            <a:off x="8265344" y="5405091"/>
            <a:ext cx="2795107" cy="3721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s-ES" sz="1200" dirty="0">
                <a:latin typeface="Montserrat" pitchFamily="2" charset="77"/>
              </a:rPr>
              <a:t>Cargo</a:t>
            </a:r>
          </a:p>
        </p:txBody>
      </p:sp>
      <p:sp>
        <p:nvSpPr>
          <p:cNvPr id="31" name="Título 17">
            <a:extLst>
              <a:ext uri="{FF2B5EF4-FFF2-40B4-BE49-F238E27FC236}">
                <a16:creationId xmlns:a16="http://schemas.microsoft.com/office/drawing/2014/main" id="{87DEA1C8-6524-3794-1FC7-546E84B8BD93}"/>
              </a:ext>
            </a:extLst>
          </p:cNvPr>
          <p:cNvSpPr txBox="1">
            <a:spLocks/>
          </p:cNvSpPr>
          <p:nvPr/>
        </p:nvSpPr>
        <p:spPr>
          <a:xfrm>
            <a:off x="431395" y="3149032"/>
            <a:ext cx="3026179" cy="346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s-ES" sz="1400" b="0" dirty="0">
                <a:solidFill>
                  <a:schemeClr val="bg1">
                    <a:lumMod val="75000"/>
                  </a:schemeClr>
                </a:solidFill>
                <a:latin typeface="Montserrat Medium" panose="00000600000000000000" pitchFamily="2" charset="0"/>
              </a:rPr>
              <a:t>AEMPS, 27 de marzo de 2025</a:t>
            </a:r>
          </a:p>
        </p:txBody>
      </p:sp>
    </p:spTree>
    <p:extLst>
      <p:ext uri="{BB962C8B-B14F-4D97-AF65-F5344CB8AC3E}">
        <p14:creationId xmlns:p14="http://schemas.microsoft.com/office/powerpoint/2010/main" val="1507448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68" y="485582"/>
            <a:ext cx="10756849" cy="51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2"/>
          <p:cNvSpPr/>
          <p:nvPr/>
        </p:nvSpPr>
        <p:spPr>
          <a:xfrm>
            <a:off x="8383174" y="300916"/>
            <a:ext cx="3642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https://spor.ema.europa.eu/sporwi/</a:t>
            </a:r>
            <a:r>
              <a:rPr lang="es-ES" dirty="0"/>
              <a:t>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79619" y="1244977"/>
            <a:ext cx="2154650" cy="488288"/>
          </a:xfrm>
          <a:prstGeom prst="rect">
            <a:avLst/>
          </a:prstGeom>
          <a:noFill/>
          <a:ln w="57150">
            <a:solidFill>
              <a:srgbClr val="DF8A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6007918" y="1244977"/>
            <a:ext cx="2154650" cy="488288"/>
          </a:xfrm>
          <a:prstGeom prst="rect">
            <a:avLst/>
          </a:prstGeom>
          <a:noFill/>
          <a:ln w="57150">
            <a:solidFill>
              <a:srgbClr val="DF8A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8726097" y="1244977"/>
            <a:ext cx="2154650" cy="488288"/>
          </a:xfrm>
          <a:prstGeom prst="rect">
            <a:avLst/>
          </a:prstGeom>
          <a:noFill/>
          <a:ln w="57150">
            <a:solidFill>
              <a:srgbClr val="DF8A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Flowchart: Alternate Process 13">
            <a:extLst>
              <a:ext uri="{FF2B5EF4-FFF2-40B4-BE49-F238E27FC236}">
                <a16:creationId xmlns:a16="http://schemas.microsoft.com/office/drawing/2014/main" id="{5305B77C-B0FE-9BC5-A1CB-B793E57E9F7F}"/>
              </a:ext>
            </a:extLst>
          </p:cNvPr>
          <p:cNvSpPr/>
          <p:nvPr/>
        </p:nvSpPr>
        <p:spPr bwMode="auto">
          <a:xfrm>
            <a:off x="7341850" y="4827312"/>
            <a:ext cx="1777229" cy="612772"/>
          </a:xfrm>
          <a:prstGeom prst="flowChartAlternateProcess">
            <a:avLst/>
          </a:prstGeom>
          <a:solidFill>
            <a:srgbClr val="D4847D"/>
          </a:solidFill>
          <a:ln w="19050" cap="flat" cmpd="sng" algn="ctr">
            <a:solidFill>
              <a:srgbClr val="EA9089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Montserrat" pitchFamily="2" charset="0"/>
              </a:rPr>
              <a:t>SOR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sp>
        <p:nvSpPr>
          <p:cNvPr id="10" name="Flecha abajo 21">
            <a:extLst>
              <a:ext uri="{FF2B5EF4-FFF2-40B4-BE49-F238E27FC236}">
                <a16:creationId xmlns:a16="http://schemas.microsoft.com/office/drawing/2014/main" id="{9456B4FE-839B-EE33-CE88-1D34B304B000}"/>
              </a:ext>
            </a:extLst>
          </p:cNvPr>
          <p:cNvSpPr/>
          <p:nvPr/>
        </p:nvSpPr>
        <p:spPr>
          <a:xfrm>
            <a:off x="7951659" y="3954573"/>
            <a:ext cx="504539" cy="789062"/>
          </a:xfrm>
          <a:prstGeom prst="downArrow">
            <a:avLst/>
          </a:prstGeom>
          <a:solidFill>
            <a:srgbClr val="D4847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Flowchart: Alternate Process 13">
            <a:extLst>
              <a:ext uri="{FF2B5EF4-FFF2-40B4-BE49-F238E27FC236}">
                <a16:creationId xmlns:a16="http://schemas.microsoft.com/office/drawing/2014/main" id="{E617C23B-1C78-A82C-72E7-4D737D4B91DC}"/>
              </a:ext>
            </a:extLst>
          </p:cNvPr>
          <p:cNvSpPr/>
          <p:nvPr/>
        </p:nvSpPr>
        <p:spPr bwMode="auto">
          <a:xfrm>
            <a:off x="7368388" y="3172319"/>
            <a:ext cx="1724154" cy="612772"/>
          </a:xfrm>
          <a:prstGeom prst="flowChartAlternateProcess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Montserrat" pitchFamily="2" charset="0"/>
              </a:rPr>
              <a:t>SPOR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72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37" y="2234102"/>
            <a:ext cx="9912530" cy="3044126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954E665-FAE7-4090-8D6F-2E4A2A3CBF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70" y="642299"/>
            <a:ext cx="867584" cy="92375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050155" y="548992"/>
            <a:ext cx="2889019" cy="115035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Flecha abajo 11"/>
          <p:cNvSpPr/>
          <p:nvPr/>
        </p:nvSpPr>
        <p:spPr>
          <a:xfrm>
            <a:off x="8915947" y="1728755"/>
            <a:ext cx="899366" cy="205681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7538780" y="3813423"/>
            <a:ext cx="3344537" cy="1661996"/>
          </a:xfrm>
          <a:prstGeom prst="rect">
            <a:avLst/>
          </a:prstGeom>
          <a:noFill/>
          <a:ln w="57150">
            <a:solidFill>
              <a:srgbClr val="DF8A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Flowchart: Alternate Process 13">
            <a:extLst>
              <a:ext uri="{FF2B5EF4-FFF2-40B4-BE49-F238E27FC236}">
                <a16:creationId xmlns:a16="http://schemas.microsoft.com/office/drawing/2014/main" id="{E068B128-813F-4952-BC70-8547A1F8CC9F}"/>
              </a:ext>
            </a:extLst>
          </p:cNvPr>
          <p:cNvSpPr/>
          <p:nvPr/>
        </p:nvSpPr>
        <p:spPr bwMode="auto">
          <a:xfrm>
            <a:off x="8592593" y="5278544"/>
            <a:ext cx="1372374" cy="732947"/>
          </a:xfrm>
          <a:prstGeom prst="flowChartAlternateProcess">
            <a:avLst/>
          </a:prstGeom>
          <a:solidFill>
            <a:srgbClr val="D4847D"/>
          </a:solidFill>
          <a:ln w="19050" cap="flat" cmpd="sng" algn="ctr">
            <a:solidFill>
              <a:srgbClr val="D4847D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chemeClr val="bg1"/>
                </a:solidFill>
                <a:latin typeface="Montserrat" pitchFamily="2" charset="0"/>
              </a:rPr>
              <a:t>PMS</a:t>
            </a:r>
            <a:endParaRPr kumimoji="0" lang="en-GB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48572" y="272850"/>
            <a:ext cx="7413988" cy="17948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342900" indent="-342900" algn="ctr">
              <a:buFont typeface="Arial" panose="020B0604020202020204" pitchFamily="34" charset="0"/>
              <a:buChar char="•"/>
              <a:defRPr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None/>
            </a:pPr>
            <a:r>
              <a:rPr lang="es-ES" sz="2800" dirty="0"/>
              <a:t>Portal PLM (</a:t>
            </a:r>
            <a:r>
              <a:rPr lang="es-ES" sz="2800" i="1" dirty="0" err="1"/>
              <a:t>Product</a:t>
            </a:r>
            <a:r>
              <a:rPr lang="es-ES" sz="2800" i="1" dirty="0"/>
              <a:t> </a:t>
            </a:r>
            <a:r>
              <a:rPr lang="es-ES" sz="2800" i="1" dirty="0" err="1"/>
              <a:t>Lifecycle</a:t>
            </a:r>
            <a:r>
              <a:rPr lang="es-ES" sz="2800" i="1" dirty="0"/>
              <a:t> Management</a:t>
            </a:r>
            <a:r>
              <a:rPr lang="es-ES" sz="2800" dirty="0"/>
              <a:t>): </a:t>
            </a:r>
          </a:p>
          <a:p>
            <a:r>
              <a:rPr lang="es-ES" sz="1800" dirty="0"/>
              <a:t>Web-</a:t>
            </a:r>
            <a:r>
              <a:rPr lang="es-ES" sz="1800" dirty="0" err="1"/>
              <a:t>based</a:t>
            </a:r>
            <a:r>
              <a:rPr lang="es-ES" sz="1800" dirty="0"/>
              <a:t> </a:t>
            </a:r>
            <a:r>
              <a:rPr lang="es-ES" sz="1800" dirty="0" err="1"/>
              <a:t>eAF</a:t>
            </a:r>
            <a:endParaRPr lang="es-ES" sz="1800" dirty="0"/>
          </a:p>
          <a:p>
            <a:r>
              <a:rPr lang="es-ES" sz="1800" dirty="0" err="1"/>
              <a:t>ePI</a:t>
            </a:r>
            <a:endParaRPr lang="es-ES" sz="1800" dirty="0"/>
          </a:p>
          <a:p>
            <a:r>
              <a:rPr lang="es-ES" sz="1800" dirty="0" err="1">
                <a:highlight>
                  <a:srgbClr val="FFFF00"/>
                </a:highlight>
              </a:rPr>
              <a:t>Product</a:t>
            </a:r>
            <a:r>
              <a:rPr lang="es-ES" sz="1800" dirty="0">
                <a:highlight>
                  <a:srgbClr val="FFFF00"/>
                </a:highlight>
              </a:rPr>
              <a:t> UI (PMS)</a:t>
            </a:r>
          </a:p>
        </p:txBody>
      </p:sp>
      <p:pic>
        <p:nvPicPr>
          <p:cNvPr id="15" name="Picture 2" descr="Agencia Europea de Medicamentos (EMA) | Unión Europ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66" y="4823590"/>
            <a:ext cx="1189141" cy="118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20 CuadroTexto">
            <a:extLst>
              <a:ext uri="{FF2B5EF4-FFF2-40B4-BE49-F238E27FC236}">
                <a16:creationId xmlns:a16="http://schemas.microsoft.com/office/drawing/2014/main" id="{C0D4E922-EADE-65B9-3A0B-65A41CDA02A5}"/>
              </a:ext>
            </a:extLst>
          </p:cNvPr>
          <p:cNvSpPr txBox="1"/>
          <p:nvPr/>
        </p:nvSpPr>
        <p:spPr>
          <a:xfrm>
            <a:off x="9290985" y="934547"/>
            <a:ext cx="1273578" cy="369332"/>
          </a:xfrm>
          <a:prstGeom prst="rect">
            <a:avLst/>
          </a:prstGeom>
          <a:solidFill>
            <a:srgbClr val="92D05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304168"/>
                </a:solidFill>
                <a:latin typeface="Montserrat" pitchFamily="2" charset="0"/>
              </a:rPr>
              <a:t>ACTIVO</a:t>
            </a:r>
          </a:p>
        </p:txBody>
      </p:sp>
    </p:spTree>
    <p:extLst>
      <p:ext uri="{BB962C8B-B14F-4D97-AF65-F5344CB8AC3E}">
        <p14:creationId xmlns:p14="http://schemas.microsoft.com/office/powerpoint/2010/main" val="3439444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89CCA-310F-5094-8F17-0261D173F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31">
            <a:extLst>
              <a:ext uri="{FF2B5EF4-FFF2-40B4-BE49-F238E27FC236}">
                <a16:creationId xmlns:a16="http://schemas.microsoft.com/office/drawing/2014/main" id="{25FBD3A4-EE0A-2FAA-AE30-1C9505F9A8BE}"/>
              </a:ext>
            </a:extLst>
          </p:cNvPr>
          <p:cNvSpPr txBox="1">
            <a:spLocks/>
          </p:cNvSpPr>
          <p:nvPr/>
        </p:nvSpPr>
        <p:spPr>
          <a:xfrm>
            <a:off x="2760687" y="1708319"/>
            <a:ext cx="2615184" cy="376096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100" baseline="0">
                <a:solidFill>
                  <a:srgbClr val="304168"/>
                </a:solidFill>
                <a:latin typeface="Steelfish Rg" panose="020B0608020202040504" pitchFamily="34" charset="0"/>
                <a:ea typeface="+mn-ea"/>
                <a:cs typeface="DIN Pro Condensed Medium" panose="020B0504020101020102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8000" dirty="0">
              <a:solidFill>
                <a:srgbClr val="C21F3C"/>
              </a:solidFill>
            </a:endParaRPr>
          </a:p>
        </p:txBody>
      </p:sp>
      <p:sp>
        <p:nvSpPr>
          <p:cNvPr id="6" name="Marcador de texto 31">
            <a:extLst>
              <a:ext uri="{FF2B5EF4-FFF2-40B4-BE49-F238E27FC236}">
                <a16:creationId xmlns:a16="http://schemas.microsoft.com/office/drawing/2014/main" id="{7A739022-25DF-441E-A224-8D55CAC5C59F}"/>
              </a:ext>
            </a:extLst>
          </p:cNvPr>
          <p:cNvSpPr txBox="1">
            <a:spLocks/>
          </p:cNvSpPr>
          <p:nvPr/>
        </p:nvSpPr>
        <p:spPr>
          <a:xfrm>
            <a:off x="2309458" y="1708319"/>
            <a:ext cx="2615184" cy="376096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100" baseline="0">
                <a:solidFill>
                  <a:srgbClr val="304168"/>
                </a:solidFill>
                <a:latin typeface="Steelfish Rg" panose="020B0608020202040504" pitchFamily="34" charset="0"/>
                <a:ea typeface="+mn-ea"/>
                <a:cs typeface="DIN Pro Condensed Medium" panose="020B0504020101020102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6000" dirty="0">
              <a:solidFill>
                <a:srgbClr val="C21F3C"/>
              </a:solidFill>
              <a:latin typeface="Montserrat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78F7BA3-0C1F-3A00-D577-27E0E1FD0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278" y="1991510"/>
            <a:ext cx="1045179" cy="1045179"/>
          </a:xfrm>
          <a:prstGeom prst="rect">
            <a:avLst/>
          </a:prstGeom>
        </p:spPr>
      </p:pic>
      <p:sp>
        <p:nvSpPr>
          <p:cNvPr id="2" name="34 CuadroTexto">
            <a:extLst>
              <a:ext uri="{FF2B5EF4-FFF2-40B4-BE49-F238E27FC236}">
                <a16:creationId xmlns:a16="http://schemas.microsoft.com/office/drawing/2014/main" id="{D4090C74-BD1D-B034-C2EE-B1DC10D68D7F}"/>
              </a:ext>
            </a:extLst>
          </p:cNvPr>
          <p:cNvSpPr txBox="1"/>
          <p:nvPr/>
        </p:nvSpPr>
        <p:spPr>
          <a:xfrm>
            <a:off x="3210746" y="1699554"/>
            <a:ext cx="10421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 i="1">
                <a:solidFill>
                  <a:srgbClr val="C21F3C"/>
                </a:solidFill>
                <a:latin typeface="Montserrat" pitchFamily="2" charset="77"/>
                <a:cs typeface="Arial" pitchFamily="34" charset="0"/>
              </a:defRPr>
            </a:lvl1pPr>
          </a:lstStyle>
          <a:p>
            <a:r>
              <a:rPr lang="en-US" sz="3200" i="0" dirty="0"/>
              <a:t>Medicamentos </a:t>
            </a:r>
            <a:r>
              <a:rPr lang="en-US" sz="3200" i="0" dirty="0" err="1"/>
              <a:t>en</a:t>
            </a:r>
            <a:r>
              <a:rPr lang="en-US" sz="3200" i="0" dirty="0"/>
              <a:t> PMS</a:t>
            </a:r>
          </a:p>
          <a:p>
            <a:r>
              <a:rPr lang="en-US" sz="3200" dirty="0"/>
              <a:t>Product Management Service</a:t>
            </a:r>
          </a:p>
        </p:txBody>
      </p:sp>
      <p:sp>
        <p:nvSpPr>
          <p:cNvPr id="4" name="34 CuadroTexto">
            <a:extLst>
              <a:ext uri="{FF2B5EF4-FFF2-40B4-BE49-F238E27FC236}">
                <a16:creationId xmlns:a16="http://schemas.microsoft.com/office/drawing/2014/main" id="{A18D5CBF-3B05-0AFF-45E9-DB11FD596E53}"/>
              </a:ext>
            </a:extLst>
          </p:cNvPr>
          <p:cNvSpPr txBox="1"/>
          <p:nvPr/>
        </p:nvSpPr>
        <p:spPr>
          <a:xfrm>
            <a:off x="5478667" y="2837893"/>
            <a:ext cx="6776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err="1"/>
              <a:t>Migraciones</a:t>
            </a:r>
            <a:r>
              <a:rPr lang="en-US" sz="2800" dirty="0"/>
              <a:t> </a:t>
            </a:r>
            <a:r>
              <a:rPr lang="en-US" sz="2800" dirty="0" err="1"/>
              <a:t>medicamentos</a:t>
            </a:r>
            <a:r>
              <a:rPr lang="en-US" sz="2800" dirty="0"/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err="1"/>
              <a:t>Propagación</a:t>
            </a:r>
            <a:r>
              <a:rPr lang="en-US" sz="2800" dirty="0"/>
              <a:t> y </a:t>
            </a:r>
            <a:r>
              <a:rPr lang="en-US" sz="2800" dirty="0" err="1"/>
              <a:t>sincronización</a:t>
            </a:r>
            <a:r>
              <a:rPr lang="en-US" sz="2800" dirty="0"/>
              <a:t> </a:t>
            </a:r>
            <a:r>
              <a:rPr lang="en-US" sz="2800" dirty="0" err="1"/>
              <a:t>datos</a:t>
            </a:r>
            <a:endParaRPr lang="en-US" sz="2800" dirty="0"/>
          </a:p>
        </p:txBody>
      </p:sp>
      <p:sp>
        <p:nvSpPr>
          <p:cNvPr id="5" name="Marcador de texto 31">
            <a:extLst>
              <a:ext uri="{FF2B5EF4-FFF2-40B4-BE49-F238E27FC236}">
                <a16:creationId xmlns:a16="http://schemas.microsoft.com/office/drawing/2014/main" id="{CB2B873F-61C3-9467-ECF2-FD6B7B747A5B}"/>
              </a:ext>
            </a:extLst>
          </p:cNvPr>
          <p:cNvSpPr txBox="1">
            <a:spLocks/>
          </p:cNvSpPr>
          <p:nvPr/>
        </p:nvSpPr>
        <p:spPr>
          <a:xfrm>
            <a:off x="2461858" y="1860719"/>
            <a:ext cx="2615184" cy="376096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100" baseline="0">
                <a:solidFill>
                  <a:srgbClr val="304168"/>
                </a:solidFill>
                <a:latin typeface="Steelfish Rg" panose="020B0608020202040504" pitchFamily="34" charset="0"/>
                <a:ea typeface="+mn-ea"/>
                <a:cs typeface="DIN Pro Condensed Medium" panose="020B0504020101020102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6000" dirty="0">
                <a:solidFill>
                  <a:srgbClr val="C21F3C"/>
                </a:solidFill>
                <a:latin typeface="Montserrat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80901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18AB28A-B56F-20FC-014D-85752710E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6" b="923"/>
          <a:stretch/>
        </p:blipFill>
        <p:spPr>
          <a:xfrm>
            <a:off x="1166326" y="1050315"/>
            <a:ext cx="10263673" cy="4946943"/>
          </a:xfrm>
          <a:prstGeom prst="rect">
            <a:avLst/>
          </a:prstGeom>
        </p:spPr>
      </p:pic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66CCFBCA-3C8E-34EA-D34B-D2FE03FCC6D1}"/>
              </a:ext>
            </a:extLst>
          </p:cNvPr>
          <p:cNvSpPr/>
          <p:nvPr/>
        </p:nvSpPr>
        <p:spPr>
          <a:xfrm>
            <a:off x="3259652" y="219170"/>
            <a:ext cx="5494983" cy="819398"/>
          </a:xfrm>
          <a:prstGeom prst="roundRect">
            <a:avLst/>
          </a:prstGeom>
          <a:solidFill>
            <a:srgbClr val="84C0E8">
              <a:alpha val="16000"/>
            </a:srgbClr>
          </a:solidFill>
          <a:ln w="22225">
            <a:solidFill>
              <a:srgbClr val="19355D">
                <a:alpha val="98000"/>
              </a:srgbClr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72057F-D815-4100-83B8-FF9FB4931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979" y="485377"/>
            <a:ext cx="424919" cy="41986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EFB5BFE-6D2A-2EF4-CD58-152BDAC754AF}"/>
              </a:ext>
            </a:extLst>
          </p:cNvPr>
          <p:cNvSpPr txBox="1"/>
          <p:nvPr/>
        </p:nvSpPr>
        <p:spPr>
          <a:xfrm>
            <a:off x="3863620" y="485377"/>
            <a:ext cx="549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4000" b="1" kern="1000">
                <a:solidFill>
                  <a:srgbClr val="1B355D"/>
                </a:solidFill>
                <a:latin typeface="Montserrat Black" pitchFamily="2" charset="77"/>
              </a:defRPr>
            </a:lvl1pPr>
          </a:lstStyle>
          <a:p>
            <a:r>
              <a:rPr lang="es-ES" sz="1800" dirty="0"/>
              <a:t>Capítulo 2 - EU </a:t>
            </a:r>
            <a:r>
              <a:rPr lang="es-ES" sz="1800" dirty="0" err="1"/>
              <a:t>Implementation</a:t>
            </a:r>
            <a:r>
              <a:rPr lang="es-ES" sz="1800" dirty="0"/>
              <a:t> Guide</a:t>
            </a:r>
          </a:p>
        </p:txBody>
      </p:sp>
    </p:spTree>
    <p:extLst>
      <p:ext uri="{BB962C8B-B14F-4D97-AF65-F5344CB8AC3E}">
        <p14:creationId xmlns:p14="http://schemas.microsoft.com/office/powerpoint/2010/main" val="3341252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6">
            <a:extLst>
              <a:ext uri="{FF2B5EF4-FFF2-40B4-BE49-F238E27FC236}">
                <a16:creationId xmlns:a16="http://schemas.microsoft.com/office/drawing/2014/main" id="{40C72D59-097F-5A11-E2CA-22C9142D9475}"/>
              </a:ext>
            </a:extLst>
          </p:cNvPr>
          <p:cNvSpPr/>
          <p:nvPr/>
        </p:nvSpPr>
        <p:spPr>
          <a:xfrm>
            <a:off x="2629380" y="1647238"/>
            <a:ext cx="7639029" cy="1525171"/>
          </a:xfrm>
          <a:prstGeom prst="roundRect">
            <a:avLst/>
          </a:prstGeom>
          <a:noFill/>
          <a:ln w="22225">
            <a:solidFill>
              <a:srgbClr val="19355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73" dirty="0">
              <a:solidFill>
                <a:srgbClr val="D0D0D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7F4F11A-3B28-C965-DA7A-B2B1C30AC6F6}"/>
              </a:ext>
            </a:extLst>
          </p:cNvPr>
          <p:cNvSpPr txBox="1"/>
          <p:nvPr/>
        </p:nvSpPr>
        <p:spPr>
          <a:xfrm>
            <a:off x="-1583095" y="565408"/>
            <a:ext cx="10783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4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öhne"/>
              </a:defRPr>
            </a:lvl1pPr>
          </a:lstStyle>
          <a:p>
            <a:r>
              <a:rPr lang="es-ES" sz="3200" dirty="0">
                <a:latin typeface="Montserrat" panose="00000500000000000000" pitchFamily="2" charset="0"/>
              </a:rPr>
              <a:t>Fuentes empleadas por la EMA:</a:t>
            </a:r>
          </a:p>
        </p:txBody>
      </p:sp>
      <p:sp>
        <p:nvSpPr>
          <p:cNvPr id="8" name="Rectángulo redondeado 6">
            <a:extLst>
              <a:ext uri="{FF2B5EF4-FFF2-40B4-BE49-F238E27FC236}">
                <a16:creationId xmlns:a16="http://schemas.microsoft.com/office/drawing/2014/main" id="{4AF38E92-6E60-574C-81DF-4362A780B343}"/>
              </a:ext>
            </a:extLst>
          </p:cNvPr>
          <p:cNvSpPr/>
          <p:nvPr/>
        </p:nvSpPr>
        <p:spPr>
          <a:xfrm>
            <a:off x="2629380" y="3727580"/>
            <a:ext cx="7639029" cy="1525171"/>
          </a:xfrm>
          <a:prstGeom prst="roundRect">
            <a:avLst/>
          </a:prstGeom>
          <a:noFill/>
          <a:ln w="22225">
            <a:solidFill>
              <a:srgbClr val="19355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73" dirty="0">
              <a:solidFill>
                <a:srgbClr val="D0D0D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252CEC-777D-6764-B470-ACD7BA784DAD}"/>
              </a:ext>
            </a:extLst>
          </p:cNvPr>
          <p:cNvSpPr txBox="1"/>
          <p:nvPr/>
        </p:nvSpPr>
        <p:spPr>
          <a:xfrm>
            <a:off x="2745943" y="1843506"/>
            <a:ext cx="7200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20734"/>
              </a:buClr>
              <a:buSzPct val="125000"/>
              <a:buFont typeface="STIXGeneral-Regular" pitchFamily="2" charset="2"/>
              <a:buChar char="⚬"/>
            </a:pPr>
            <a:r>
              <a:rPr lang="es-ES" sz="1600" dirty="0">
                <a:solidFill>
                  <a:srgbClr val="1B355D"/>
                </a:solidFill>
                <a:latin typeface="Montserrat" panose="00000500000000000000" pitchFamily="2" charset="0"/>
              </a:rPr>
              <a:t>Sistema interno de gestión de procedimientos de la EMA.</a:t>
            </a:r>
          </a:p>
          <a:p>
            <a:pPr marL="285750" indent="-285750">
              <a:buClr>
                <a:srgbClr val="C20734"/>
              </a:buClr>
              <a:buSzPct val="125000"/>
              <a:buFont typeface="STIXGeneral-Regular" pitchFamily="2" charset="2"/>
              <a:buChar char="⚬"/>
            </a:pPr>
            <a:r>
              <a:rPr lang="es-ES" sz="1600" dirty="0">
                <a:solidFill>
                  <a:srgbClr val="1B355D"/>
                </a:solidFill>
                <a:latin typeface="Montserrat" panose="00000500000000000000" pitchFamily="2" charset="0"/>
              </a:rPr>
              <a:t>Contiene datos de productos </a:t>
            </a:r>
            <a:r>
              <a:rPr lang="es-ES" sz="1600" b="1" dirty="0" err="1">
                <a:solidFill>
                  <a:srgbClr val="C00000"/>
                </a:solidFill>
                <a:latin typeface="Montserrat" panose="00000500000000000000" pitchFamily="2" charset="0"/>
              </a:rPr>
              <a:t>CAPs.</a:t>
            </a:r>
            <a:endParaRPr lang="es-ES" sz="1600" b="1" dirty="0">
              <a:solidFill>
                <a:srgbClr val="C00000"/>
              </a:solidFill>
              <a:latin typeface="Montserrat" panose="00000500000000000000" pitchFamily="2" charset="0"/>
            </a:endParaRPr>
          </a:p>
          <a:p>
            <a:pPr marL="285750" indent="-285750">
              <a:buClr>
                <a:srgbClr val="C20734"/>
              </a:buClr>
              <a:buSzPct val="125000"/>
              <a:buFont typeface="STIXGeneral-Regular" pitchFamily="2" charset="2"/>
              <a:buChar char="⚬"/>
            </a:pPr>
            <a:r>
              <a:rPr lang="es-ES" sz="1600" b="1" dirty="0">
                <a:solidFill>
                  <a:srgbClr val="C00000"/>
                </a:solidFill>
                <a:latin typeface="Montserrat" panose="00000500000000000000" pitchFamily="2" charset="0"/>
              </a:rPr>
              <a:t>La EMA mantiene los datos </a:t>
            </a:r>
            <a:r>
              <a:rPr lang="es-ES" sz="1600" dirty="0">
                <a:solidFill>
                  <a:srgbClr val="1B355D"/>
                </a:solidFill>
                <a:latin typeface="Montserrat" panose="00000500000000000000" pitchFamily="2" charset="0"/>
              </a:rPr>
              <a:t>de los productos en función del resultado del procedimiento.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B8C4B2F-8293-C4BE-86AD-B3682D831214}"/>
              </a:ext>
            </a:extLst>
          </p:cNvPr>
          <p:cNvSpPr txBox="1"/>
          <p:nvPr/>
        </p:nvSpPr>
        <p:spPr>
          <a:xfrm>
            <a:off x="2745943" y="3978108"/>
            <a:ext cx="7639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20734"/>
              </a:buClr>
              <a:buSzPct val="125000"/>
              <a:buFont typeface="STIXGeneral-Regular" pitchFamily="2" charset="2"/>
              <a:buChar char="⚬"/>
            </a:pPr>
            <a:r>
              <a:rPr lang="es-ES" sz="1600" dirty="0">
                <a:solidFill>
                  <a:srgbClr val="1B355D"/>
                </a:solidFill>
                <a:latin typeface="Montserrat" panose="00000500000000000000" pitchFamily="2" charset="0"/>
              </a:rPr>
              <a:t>Base de datos de productos medicinales autorizados y en desarrollo.</a:t>
            </a:r>
          </a:p>
          <a:p>
            <a:pPr marL="285750" indent="-285750">
              <a:buClr>
                <a:srgbClr val="C20734"/>
              </a:buClr>
              <a:buSzPct val="125000"/>
              <a:buFont typeface="STIXGeneral-Regular" pitchFamily="2" charset="2"/>
              <a:buChar char="⚬"/>
            </a:pPr>
            <a:r>
              <a:rPr lang="es-ES" sz="1600" dirty="0">
                <a:solidFill>
                  <a:srgbClr val="1B355D"/>
                </a:solidFill>
                <a:latin typeface="Montserrat" panose="00000500000000000000" pitchFamily="2" charset="0"/>
              </a:rPr>
              <a:t>Contiene </a:t>
            </a:r>
            <a:r>
              <a:rPr lang="es-ES" sz="1600" b="1" dirty="0">
                <a:solidFill>
                  <a:srgbClr val="C00000"/>
                </a:solidFill>
                <a:latin typeface="Montserrat" panose="00000500000000000000" pitchFamily="2" charset="0"/>
              </a:rPr>
              <a:t>datos de </a:t>
            </a:r>
            <a:r>
              <a:rPr lang="es-ES" sz="1600" b="1" dirty="0" err="1">
                <a:solidFill>
                  <a:srgbClr val="C00000"/>
                </a:solidFill>
                <a:latin typeface="Montserrat" panose="00000500000000000000" pitchFamily="2" charset="0"/>
              </a:rPr>
              <a:t>CAPs</a:t>
            </a:r>
            <a:r>
              <a:rPr lang="es-ES" sz="1600" b="1" dirty="0">
                <a:solidFill>
                  <a:srgbClr val="C00000"/>
                </a:solidFill>
                <a:latin typeface="Montserrat" panose="00000500000000000000" pitchFamily="2" charset="0"/>
              </a:rPr>
              <a:t> y no </a:t>
            </a:r>
            <a:r>
              <a:rPr lang="es-ES" sz="1600" b="1" dirty="0" err="1">
                <a:solidFill>
                  <a:srgbClr val="C00000"/>
                </a:solidFill>
                <a:latin typeface="Montserrat" panose="00000500000000000000" pitchFamily="2" charset="0"/>
              </a:rPr>
              <a:t>CAPs</a:t>
            </a:r>
            <a:r>
              <a:rPr lang="es-ES" sz="1600" dirty="0" err="1">
                <a:solidFill>
                  <a:srgbClr val="1B355D"/>
                </a:solidFill>
                <a:latin typeface="Montserrat" panose="00000500000000000000" pitchFamily="2" charset="0"/>
              </a:rPr>
              <a:t>.</a:t>
            </a:r>
            <a:endParaRPr lang="es-ES" sz="1600" dirty="0">
              <a:solidFill>
                <a:srgbClr val="1B355D"/>
              </a:solidFill>
              <a:latin typeface="Montserrat" panose="00000500000000000000" pitchFamily="2" charset="0"/>
            </a:endParaRPr>
          </a:p>
          <a:p>
            <a:pPr marL="285750" indent="-285750">
              <a:buClr>
                <a:srgbClr val="C20734"/>
              </a:buClr>
              <a:buSzPct val="125000"/>
              <a:buFont typeface="STIXGeneral-Regular" pitchFamily="2" charset="2"/>
              <a:buChar char="⚬"/>
            </a:pPr>
            <a:r>
              <a:rPr lang="es-ES" sz="1600" dirty="0">
                <a:solidFill>
                  <a:srgbClr val="1B355D"/>
                </a:solidFill>
                <a:latin typeface="Montserrat" panose="00000500000000000000" pitchFamily="2" charset="0"/>
              </a:rPr>
              <a:t>Los </a:t>
            </a:r>
            <a:r>
              <a:rPr lang="es-ES" sz="1600" b="1" dirty="0" err="1">
                <a:solidFill>
                  <a:srgbClr val="C00000"/>
                </a:solidFill>
                <a:latin typeface="Montserrat" panose="00000500000000000000" pitchFamily="2" charset="0"/>
              </a:rPr>
              <a:t>MAHs</a:t>
            </a:r>
            <a:r>
              <a:rPr lang="es-ES" sz="1600" b="1" dirty="0">
                <a:solidFill>
                  <a:srgbClr val="C00000"/>
                </a:solidFill>
                <a:latin typeface="Montserrat" panose="00000500000000000000" pitchFamily="2" charset="0"/>
              </a:rPr>
              <a:t> son responsables del mantenimiento de los datos </a:t>
            </a:r>
            <a:r>
              <a:rPr lang="es-ES" sz="1600" dirty="0">
                <a:solidFill>
                  <a:srgbClr val="1B355D"/>
                </a:solidFill>
                <a:latin typeface="Montserrat" panose="00000500000000000000" pitchFamily="2" charset="0"/>
              </a:rPr>
              <a:t>(los administradores de datos de la EMA validan los datos enviados).</a:t>
            </a:r>
          </a:p>
          <a:p>
            <a:pPr marL="285750" indent="-285750">
              <a:buClr>
                <a:srgbClr val="C20734"/>
              </a:buClr>
              <a:buSzPct val="125000"/>
              <a:buFont typeface="STIXGeneral-Regular" pitchFamily="2" charset="2"/>
              <a:buChar char="⚬"/>
            </a:pPr>
            <a:endParaRPr lang="es-ES" sz="1600" dirty="0">
              <a:solidFill>
                <a:srgbClr val="1B355D"/>
              </a:solidFill>
              <a:latin typeface="Montserrat" panose="00000500000000000000" pitchFamily="2" charset="0"/>
            </a:endParaRPr>
          </a:p>
        </p:txBody>
      </p:sp>
      <p:pic>
        <p:nvPicPr>
          <p:cNvPr id="16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7216858E-FC94-AEE2-EEE6-411DB7435A3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46432" y="4589876"/>
            <a:ext cx="1169539" cy="1241772"/>
          </a:xfrm>
          <a:prstGeom prst="rect">
            <a:avLst/>
          </a:prstGeom>
        </p:spPr>
      </p:pic>
      <p:pic>
        <p:nvPicPr>
          <p:cNvPr id="17" name="Picture 6" descr="EMA">
            <a:extLst>
              <a:ext uri="{FF2B5EF4-FFF2-40B4-BE49-F238E27FC236}">
                <a16:creationId xmlns:a16="http://schemas.microsoft.com/office/drawing/2014/main" id="{55D4F306-EF0D-174D-A047-9B21020EE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2051" y="2583683"/>
            <a:ext cx="978300" cy="978300"/>
          </a:xfrm>
          <a:prstGeom prst="rect">
            <a:avLst/>
          </a:prstGeom>
          <a:noFill/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6A407341-62E1-19D8-D28D-B21866BECB31}"/>
              </a:ext>
            </a:extLst>
          </p:cNvPr>
          <p:cNvSpPr/>
          <p:nvPr/>
        </p:nvSpPr>
        <p:spPr>
          <a:xfrm>
            <a:off x="407979" y="2110203"/>
            <a:ext cx="1837589" cy="584775"/>
          </a:xfrm>
          <a:prstGeom prst="rect">
            <a:avLst/>
          </a:prstGeom>
          <a:solidFill>
            <a:srgbClr val="1E3C66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900" dirty="0"/>
          </a:p>
        </p:txBody>
      </p:sp>
      <p:sp>
        <p:nvSpPr>
          <p:cNvPr id="21" name="34 CuadroTexto">
            <a:extLst>
              <a:ext uri="{FF2B5EF4-FFF2-40B4-BE49-F238E27FC236}">
                <a16:creationId xmlns:a16="http://schemas.microsoft.com/office/drawing/2014/main" id="{BB270EE7-DBF8-73BB-E9CF-36D7625A3B41}"/>
              </a:ext>
            </a:extLst>
          </p:cNvPr>
          <p:cNvSpPr txBox="1"/>
          <p:nvPr/>
        </p:nvSpPr>
        <p:spPr>
          <a:xfrm>
            <a:off x="524405" y="2265568"/>
            <a:ext cx="1604735" cy="3077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Montserrat" pitchFamily="2" charset="77"/>
              </a:rPr>
              <a:t>SIAMED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2FBDD54-748C-9948-C1FC-794584CC69DB}"/>
              </a:ext>
            </a:extLst>
          </p:cNvPr>
          <p:cNvSpPr/>
          <p:nvPr/>
        </p:nvSpPr>
        <p:spPr>
          <a:xfrm>
            <a:off x="138107" y="4270553"/>
            <a:ext cx="2400710" cy="638646"/>
          </a:xfrm>
          <a:prstGeom prst="rect">
            <a:avLst/>
          </a:prstGeom>
          <a:solidFill>
            <a:srgbClr val="1E3C66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900" dirty="0"/>
          </a:p>
        </p:txBody>
      </p:sp>
      <p:sp>
        <p:nvSpPr>
          <p:cNvPr id="23" name="34 CuadroTexto">
            <a:extLst>
              <a:ext uri="{FF2B5EF4-FFF2-40B4-BE49-F238E27FC236}">
                <a16:creationId xmlns:a16="http://schemas.microsoft.com/office/drawing/2014/main" id="{AA4472B4-4C70-C60E-F7DF-B6588F38B10F}"/>
              </a:ext>
            </a:extLst>
          </p:cNvPr>
          <p:cNvSpPr txBox="1"/>
          <p:nvPr/>
        </p:nvSpPr>
        <p:spPr>
          <a:xfrm>
            <a:off x="140851" y="4435986"/>
            <a:ext cx="2397966" cy="3694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1600" b="1" dirty="0" err="1">
                <a:solidFill>
                  <a:schemeClr val="bg1"/>
                </a:solidFill>
                <a:latin typeface="Montserrat" pitchFamily="2" charset="77"/>
              </a:rPr>
              <a:t>xEVMPD</a:t>
            </a:r>
            <a:r>
              <a:rPr lang="es-ES" sz="1600" b="1" dirty="0">
                <a:solidFill>
                  <a:schemeClr val="bg1"/>
                </a:solidFill>
                <a:latin typeface="Montserrat" pitchFamily="2" charset="77"/>
              </a:rPr>
              <a:t>/Artículo 57</a:t>
            </a:r>
          </a:p>
        </p:txBody>
      </p:sp>
    </p:spTree>
    <p:extLst>
      <p:ext uri="{BB962C8B-B14F-4D97-AF65-F5344CB8AC3E}">
        <p14:creationId xmlns:p14="http://schemas.microsoft.com/office/powerpoint/2010/main" val="353558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se de datos - Iconos gratis de tecnología">
            <a:extLst>
              <a:ext uri="{FF2B5EF4-FFF2-40B4-BE49-F238E27FC236}">
                <a16:creationId xmlns:a16="http://schemas.microsoft.com/office/drawing/2014/main" id="{065D65B2-E7B2-3B62-22B3-81907B59D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92716" y="2887600"/>
            <a:ext cx="1203861" cy="1605147"/>
          </a:xfrm>
          <a:prstGeom prst="rect">
            <a:avLst/>
          </a:prstGeom>
          <a:noFill/>
        </p:spPr>
      </p:pic>
      <p:pic>
        <p:nvPicPr>
          <p:cNvPr id="3" name="Picture 4" descr="Base de datos - Iconos gratis de tecnología">
            <a:extLst>
              <a:ext uri="{FF2B5EF4-FFF2-40B4-BE49-F238E27FC236}">
                <a16:creationId xmlns:a16="http://schemas.microsoft.com/office/drawing/2014/main" id="{B4E3E563-C145-2C2E-BB3E-349713C9B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10762219" y="3345744"/>
            <a:ext cx="523458" cy="697944"/>
          </a:xfrm>
          <a:prstGeom prst="rect">
            <a:avLst/>
          </a:prstGeom>
          <a:noFill/>
        </p:spPr>
      </p:pic>
      <p:sp>
        <p:nvSpPr>
          <p:cNvPr id="4" name="11 CuadroTexto">
            <a:extLst>
              <a:ext uri="{FF2B5EF4-FFF2-40B4-BE49-F238E27FC236}">
                <a16:creationId xmlns:a16="http://schemas.microsoft.com/office/drawing/2014/main" id="{C0B4C0E9-B0F8-5304-94DA-9E267B1320F2}"/>
              </a:ext>
            </a:extLst>
          </p:cNvPr>
          <p:cNvSpPr txBox="1"/>
          <p:nvPr/>
        </p:nvSpPr>
        <p:spPr>
          <a:xfrm>
            <a:off x="441245" y="4478241"/>
            <a:ext cx="1506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SIAMED</a:t>
            </a:r>
          </a:p>
        </p:txBody>
      </p:sp>
      <p:sp>
        <p:nvSpPr>
          <p:cNvPr id="5" name="12 CuadroTexto">
            <a:extLst>
              <a:ext uri="{FF2B5EF4-FFF2-40B4-BE49-F238E27FC236}">
                <a16:creationId xmlns:a16="http://schemas.microsoft.com/office/drawing/2014/main" id="{F75A0A30-7344-C273-0A5D-73BDD4E87B2C}"/>
              </a:ext>
            </a:extLst>
          </p:cNvPr>
          <p:cNvSpPr txBox="1"/>
          <p:nvPr/>
        </p:nvSpPr>
        <p:spPr>
          <a:xfrm>
            <a:off x="10432213" y="4141224"/>
            <a:ext cx="11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002060"/>
                </a:solidFill>
                <a:latin typeface="Montserrat" pitchFamily="2" charset="0"/>
              </a:defRPr>
            </a:lvl1pPr>
          </a:lstStyle>
          <a:p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xEVMPD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1BEB6EA-C2D0-72DA-52B7-9D68B94AD1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4801" y="2779841"/>
            <a:ext cx="1225458" cy="1361383"/>
          </a:xfrm>
          <a:prstGeom prst="rect">
            <a:avLst/>
          </a:prstGeom>
        </p:spPr>
      </p:pic>
      <p:sp>
        <p:nvSpPr>
          <p:cNvPr id="7" name="12 CuadroTexto">
            <a:extLst>
              <a:ext uri="{FF2B5EF4-FFF2-40B4-BE49-F238E27FC236}">
                <a16:creationId xmlns:a16="http://schemas.microsoft.com/office/drawing/2014/main" id="{C7AA20ED-642C-D679-A23D-C6E931F90CBC}"/>
              </a:ext>
            </a:extLst>
          </p:cNvPr>
          <p:cNvSpPr txBox="1"/>
          <p:nvPr/>
        </p:nvSpPr>
        <p:spPr>
          <a:xfrm>
            <a:off x="5274656" y="4222211"/>
            <a:ext cx="2041198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 err="1"/>
              <a:t>Product</a:t>
            </a:r>
            <a:r>
              <a:rPr lang="es-ES" dirty="0"/>
              <a:t> UI</a:t>
            </a:r>
          </a:p>
        </p:txBody>
      </p:sp>
      <p:sp>
        <p:nvSpPr>
          <p:cNvPr id="8" name="6 CuadroTexto">
            <a:extLst>
              <a:ext uri="{FF2B5EF4-FFF2-40B4-BE49-F238E27FC236}">
                <a16:creationId xmlns:a16="http://schemas.microsoft.com/office/drawing/2014/main" id="{5662E43B-5F64-5CCA-17C0-A23C7B612CF6}"/>
              </a:ext>
            </a:extLst>
          </p:cNvPr>
          <p:cNvSpPr txBox="1"/>
          <p:nvPr/>
        </p:nvSpPr>
        <p:spPr>
          <a:xfrm>
            <a:off x="1817602" y="2887600"/>
            <a:ext cx="3333317" cy="715089"/>
          </a:xfrm>
          <a:prstGeom prst="roundRect">
            <a:avLst/>
          </a:prstGeom>
          <a:ln>
            <a:solidFill>
              <a:srgbClr val="C91B2C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Migración de medicamentos</a:t>
            </a:r>
          </a:p>
          <a:p>
            <a:pPr algn="ctr"/>
            <a:r>
              <a:rPr lang="es-E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(antes Noviembre 2022) </a:t>
            </a:r>
          </a:p>
        </p:txBody>
      </p:sp>
      <p:sp>
        <p:nvSpPr>
          <p:cNvPr id="9" name="6 CuadroTexto">
            <a:extLst>
              <a:ext uri="{FF2B5EF4-FFF2-40B4-BE49-F238E27FC236}">
                <a16:creationId xmlns:a16="http://schemas.microsoft.com/office/drawing/2014/main" id="{D5C3E5AB-329F-5872-5C4C-A8351F67973F}"/>
              </a:ext>
            </a:extLst>
          </p:cNvPr>
          <p:cNvSpPr txBox="1"/>
          <p:nvPr/>
        </p:nvSpPr>
        <p:spPr>
          <a:xfrm>
            <a:off x="7684141" y="3040832"/>
            <a:ext cx="2640550" cy="408623"/>
          </a:xfrm>
          <a:prstGeom prst="roundRect">
            <a:avLst/>
          </a:prstGeom>
          <a:ln>
            <a:solidFill>
              <a:srgbClr val="C91B2C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s-ES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and </a:t>
            </a:r>
            <a:r>
              <a:rPr lang="es-ES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Merge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 </a:t>
            </a:r>
          </a:p>
        </p:txBody>
      </p:sp>
      <p:sp>
        <p:nvSpPr>
          <p:cNvPr id="10" name="1 Rectángulo">
            <a:extLst>
              <a:ext uri="{FF2B5EF4-FFF2-40B4-BE49-F238E27FC236}">
                <a16:creationId xmlns:a16="http://schemas.microsoft.com/office/drawing/2014/main" id="{D5046883-5213-F7DB-1249-ACE0B285D81F}"/>
              </a:ext>
            </a:extLst>
          </p:cNvPr>
          <p:cNvSpPr/>
          <p:nvPr/>
        </p:nvSpPr>
        <p:spPr>
          <a:xfrm>
            <a:off x="220577" y="444237"/>
            <a:ext cx="3817225" cy="707886"/>
          </a:xfrm>
          <a:prstGeom prst="rect">
            <a:avLst/>
          </a:prstGeom>
          <a:solidFill>
            <a:srgbClr val="D4847D"/>
          </a:solidFill>
          <a:ln>
            <a:solidFill>
              <a:srgbClr val="DF8A8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000" b="1" kern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CENTRALIZADOS</a:t>
            </a:r>
          </a:p>
        </p:txBody>
      </p:sp>
      <p:pic>
        <p:nvPicPr>
          <p:cNvPr id="11" name="Gráfico 14" descr="Insignia 1 contorno">
            <a:extLst>
              <a:ext uri="{FF2B5EF4-FFF2-40B4-BE49-F238E27FC236}">
                <a16:creationId xmlns:a16="http://schemas.microsoft.com/office/drawing/2014/main" id="{47B88791-D597-C86A-20EE-E17C3429A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0401" y="1986644"/>
            <a:ext cx="914400" cy="914400"/>
          </a:xfrm>
          <a:prstGeom prst="rect">
            <a:avLst/>
          </a:prstGeom>
        </p:spPr>
      </p:pic>
      <p:pic>
        <p:nvPicPr>
          <p:cNvPr id="12" name="Gráfico 15" descr="Insignia contorno">
            <a:extLst>
              <a:ext uri="{FF2B5EF4-FFF2-40B4-BE49-F238E27FC236}">
                <a16:creationId xmlns:a16="http://schemas.microsoft.com/office/drawing/2014/main" id="{221A8B1B-0E84-ABDE-A7FA-B9D8E944AA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56218" y="2158417"/>
            <a:ext cx="914400" cy="914400"/>
          </a:xfrm>
          <a:prstGeom prst="rect">
            <a:avLst/>
          </a:prstGeom>
        </p:spPr>
      </p:pic>
      <p:pic>
        <p:nvPicPr>
          <p:cNvPr id="13" name="Gráfico 17" descr="Marca de insignia1 con relleno sólido">
            <a:extLst>
              <a:ext uri="{FF2B5EF4-FFF2-40B4-BE49-F238E27FC236}">
                <a16:creationId xmlns:a16="http://schemas.microsoft.com/office/drawing/2014/main" id="{98FA228F-421A-86DA-7E92-D685943021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37802" y="331598"/>
            <a:ext cx="914400" cy="914400"/>
          </a:xfrm>
          <a:prstGeom prst="rect">
            <a:avLst/>
          </a:prstGeom>
        </p:spPr>
      </p:pic>
      <p:sp>
        <p:nvSpPr>
          <p:cNvPr id="14" name="12 CuadroTexto">
            <a:extLst>
              <a:ext uri="{FF2B5EF4-FFF2-40B4-BE49-F238E27FC236}">
                <a16:creationId xmlns:a16="http://schemas.microsoft.com/office/drawing/2014/main" id="{C7AA20ED-642C-D679-A23D-C6E931F90CBC}"/>
              </a:ext>
            </a:extLst>
          </p:cNvPr>
          <p:cNvSpPr txBox="1"/>
          <p:nvPr/>
        </p:nvSpPr>
        <p:spPr>
          <a:xfrm>
            <a:off x="5380287" y="4965849"/>
            <a:ext cx="1870637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PMS API</a:t>
            </a:r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1817597" y="3767484"/>
            <a:ext cx="3752167" cy="29511"/>
          </a:xfrm>
          <a:prstGeom prst="straightConnector1">
            <a:avLst/>
          </a:prstGeom>
          <a:ln w="76200">
            <a:solidFill>
              <a:srgbClr val="EA90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>
            <a:off x="7084107" y="3796995"/>
            <a:ext cx="3680029" cy="0"/>
          </a:xfrm>
          <a:prstGeom prst="straightConnector1">
            <a:avLst/>
          </a:prstGeom>
          <a:ln w="76200">
            <a:solidFill>
              <a:srgbClr val="EA90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750464" y="1245998"/>
            <a:ext cx="4535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Evitar duplicados y garantizar la consistencia de los datos al transferirlos a PMS</a:t>
            </a:r>
          </a:p>
        </p:txBody>
      </p:sp>
      <p:cxnSp>
        <p:nvCxnSpPr>
          <p:cNvPr id="18" name="Conector recto de flecha 17"/>
          <p:cNvCxnSpPr/>
          <p:nvPr/>
        </p:nvCxnSpPr>
        <p:spPr>
          <a:xfrm flipH="1" flipV="1">
            <a:off x="8996374" y="1931252"/>
            <a:ext cx="16083" cy="1002436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793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FB8DE44-CE47-6F12-01D0-6AABC736B5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9586" y="2388967"/>
            <a:ext cx="1421247" cy="1578888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BBB1A051-B2AD-99ED-BE30-538741EEED74}"/>
              </a:ext>
            </a:extLst>
          </p:cNvPr>
          <p:cNvSpPr/>
          <p:nvPr/>
        </p:nvSpPr>
        <p:spPr>
          <a:xfrm>
            <a:off x="473570" y="777204"/>
            <a:ext cx="4511260" cy="707886"/>
          </a:xfrm>
          <a:prstGeom prst="rect">
            <a:avLst/>
          </a:prstGeom>
          <a:solidFill>
            <a:srgbClr val="D4847D"/>
          </a:solidFill>
          <a:ln>
            <a:solidFill>
              <a:srgbClr val="DF8A8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000" b="1" kern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CENTRALIZADOS</a:t>
            </a:r>
          </a:p>
        </p:txBody>
      </p:sp>
      <p:pic>
        <p:nvPicPr>
          <p:cNvPr id="4" name="Gráfico 9" descr="Insignia 3 contorno">
            <a:extLst>
              <a:ext uri="{FF2B5EF4-FFF2-40B4-BE49-F238E27FC236}">
                <a16:creationId xmlns:a16="http://schemas.microsoft.com/office/drawing/2014/main" id="{B8E54A6A-63C2-D790-662E-941CB7C8F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2376" y="2000174"/>
            <a:ext cx="777586" cy="777586"/>
          </a:xfrm>
          <a:prstGeom prst="rect">
            <a:avLst/>
          </a:prstGeom>
        </p:spPr>
      </p:pic>
      <p:sp>
        <p:nvSpPr>
          <p:cNvPr id="5" name="Abrir llave 4">
            <a:extLst>
              <a:ext uri="{FF2B5EF4-FFF2-40B4-BE49-F238E27FC236}">
                <a16:creationId xmlns:a16="http://schemas.microsoft.com/office/drawing/2014/main" id="{C2EC5973-038C-B2DC-A1BC-0F4430B9BA5C}"/>
              </a:ext>
            </a:extLst>
          </p:cNvPr>
          <p:cNvSpPr/>
          <p:nvPr/>
        </p:nvSpPr>
        <p:spPr>
          <a:xfrm>
            <a:off x="5226229" y="431108"/>
            <a:ext cx="482799" cy="1368834"/>
          </a:xfrm>
          <a:prstGeom prst="leftBrac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66FF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669EA8-57F9-669B-4FC4-47E057519516}"/>
              </a:ext>
            </a:extLst>
          </p:cNvPr>
          <p:cNvSpPr txBox="1"/>
          <p:nvPr/>
        </p:nvSpPr>
        <p:spPr>
          <a:xfrm>
            <a:off x="5560909" y="654182"/>
            <a:ext cx="2808390" cy="92333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Descentralizados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Reconocimiento mutuo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Nacionales</a:t>
            </a:r>
          </a:p>
        </p:txBody>
      </p:sp>
      <p:pic>
        <p:nvPicPr>
          <p:cNvPr id="7" name="Gráfico 17" descr="Marca de insignia1 con relleno sólido">
            <a:extLst>
              <a:ext uri="{FF2B5EF4-FFF2-40B4-BE49-F238E27FC236}">
                <a16:creationId xmlns:a16="http://schemas.microsoft.com/office/drawing/2014/main" id="{98FA228F-421A-86DA-7E92-D68594302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69299" y="600862"/>
            <a:ext cx="914400" cy="914400"/>
          </a:xfrm>
          <a:prstGeom prst="rect">
            <a:avLst/>
          </a:prstGeom>
        </p:spPr>
      </p:pic>
      <p:pic>
        <p:nvPicPr>
          <p:cNvPr id="8" name="Picture 4" descr="Base de datos - Iconos gratis de tecnología">
            <a:extLst>
              <a:ext uri="{FF2B5EF4-FFF2-40B4-BE49-F238E27FC236}">
                <a16:creationId xmlns:a16="http://schemas.microsoft.com/office/drawing/2014/main" id="{B4E3E563-C145-2C2E-BB3E-349713C9B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10073217" y="2997794"/>
            <a:ext cx="523458" cy="697944"/>
          </a:xfrm>
          <a:prstGeom prst="rect">
            <a:avLst/>
          </a:prstGeom>
          <a:noFill/>
        </p:spPr>
      </p:pic>
      <p:sp>
        <p:nvSpPr>
          <p:cNvPr id="9" name="12 CuadroTexto">
            <a:extLst>
              <a:ext uri="{FF2B5EF4-FFF2-40B4-BE49-F238E27FC236}">
                <a16:creationId xmlns:a16="http://schemas.microsoft.com/office/drawing/2014/main" id="{F75A0A30-7344-C273-0A5D-73BDD4E87B2C}"/>
              </a:ext>
            </a:extLst>
          </p:cNvPr>
          <p:cNvSpPr txBox="1"/>
          <p:nvPr/>
        </p:nvSpPr>
        <p:spPr>
          <a:xfrm>
            <a:off x="9737489" y="3758868"/>
            <a:ext cx="11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002060"/>
                </a:solidFill>
                <a:latin typeface="Montserrat" pitchFamily="2" charset="0"/>
              </a:defRPr>
            </a:lvl1pPr>
          </a:lstStyle>
          <a:p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xEVMPD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ector recto de flecha 9"/>
          <p:cNvCxnSpPr/>
          <p:nvPr/>
        </p:nvCxnSpPr>
        <p:spPr>
          <a:xfrm flipH="1">
            <a:off x="3391979" y="3424671"/>
            <a:ext cx="6606396" cy="0"/>
          </a:xfrm>
          <a:prstGeom prst="straightConnector1">
            <a:avLst/>
          </a:prstGeom>
          <a:ln w="76200">
            <a:solidFill>
              <a:srgbClr val="EA90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6 CuadroTexto">
            <a:extLst>
              <a:ext uri="{FF2B5EF4-FFF2-40B4-BE49-F238E27FC236}">
                <a16:creationId xmlns:a16="http://schemas.microsoft.com/office/drawing/2014/main" id="{5662E43B-5F64-5CCA-17C0-A23C7B612CF6}"/>
              </a:ext>
            </a:extLst>
          </p:cNvPr>
          <p:cNvSpPr txBox="1"/>
          <p:nvPr/>
        </p:nvSpPr>
        <p:spPr>
          <a:xfrm>
            <a:off x="4612782" y="2527542"/>
            <a:ext cx="4038485" cy="715089"/>
          </a:xfrm>
          <a:prstGeom prst="roundRect">
            <a:avLst/>
          </a:prstGeom>
          <a:ln>
            <a:solidFill>
              <a:srgbClr val="C91B2C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Migración de medicamentos </a:t>
            </a:r>
          </a:p>
          <a:p>
            <a:pPr algn="ctr"/>
            <a:r>
              <a:rPr lang="es-E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(Abril 2024 – Septiembre 2024)</a:t>
            </a:r>
          </a:p>
        </p:txBody>
      </p:sp>
      <p:sp>
        <p:nvSpPr>
          <p:cNvPr id="12" name="12 CuadroTexto">
            <a:extLst>
              <a:ext uri="{FF2B5EF4-FFF2-40B4-BE49-F238E27FC236}">
                <a16:creationId xmlns:a16="http://schemas.microsoft.com/office/drawing/2014/main" id="{C7AA20ED-642C-D679-A23D-C6E931F90CBC}"/>
              </a:ext>
            </a:extLst>
          </p:cNvPr>
          <p:cNvSpPr txBox="1"/>
          <p:nvPr/>
        </p:nvSpPr>
        <p:spPr>
          <a:xfrm>
            <a:off x="1350781" y="4084755"/>
            <a:ext cx="2041198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 err="1"/>
              <a:t>Product</a:t>
            </a:r>
            <a:r>
              <a:rPr lang="es-ES" dirty="0"/>
              <a:t> UI</a:t>
            </a:r>
          </a:p>
        </p:txBody>
      </p:sp>
      <p:sp>
        <p:nvSpPr>
          <p:cNvPr id="13" name="12 CuadroTexto">
            <a:extLst>
              <a:ext uri="{FF2B5EF4-FFF2-40B4-BE49-F238E27FC236}">
                <a16:creationId xmlns:a16="http://schemas.microsoft.com/office/drawing/2014/main" id="{C7AA20ED-642C-D679-A23D-C6E931F90CBC}"/>
              </a:ext>
            </a:extLst>
          </p:cNvPr>
          <p:cNvSpPr txBox="1"/>
          <p:nvPr/>
        </p:nvSpPr>
        <p:spPr>
          <a:xfrm>
            <a:off x="1436061" y="4826988"/>
            <a:ext cx="1870637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PMS API</a:t>
            </a:r>
          </a:p>
        </p:txBody>
      </p:sp>
    </p:spTree>
    <p:extLst>
      <p:ext uri="{BB962C8B-B14F-4D97-AF65-F5344CB8AC3E}">
        <p14:creationId xmlns:p14="http://schemas.microsoft.com/office/powerpoint/2010/main" val="3800957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23">
            <a:extLst>
              <a:ext uri="{FF2B5EF4-FFF2-40B4-BE49-F238E27FC236}">
                <a16:creationId xmlns:a16="http://schemas.microsoft.com/office/drawing/2014/main" id="{0804CBB7-843F-9E8D-45A2-8F0C757A4EC7}"/>
              </a:ext>
            </a:extLst>
          </p:cNvPr>
          <p:cNvSpPr/>
          <p:nvPr/>
        </p:nvSpPr>
        <p:spPr>
          <a:xfrm>
            <a:off x="1495494" y="4402071"/>
            <a:ext cx="2231987" cy="930510"/>
          </a:xfrm>
          <a:prstGeom prst="roundRect">
            <a:avLst/>
          </a:prstGeom>
          <a:noFill/>
          <a:ln w="22225">
            <a:solidFill>
              <a:srgbClr val="19355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Artículo 57/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xEVMPD</a:t>
            </a:r>
            <a:endParaRPr lang="es-ES_tradnl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15CA066B-07B8-D8A4-09A3-8542EDF0CD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275" y="4209499"/>
            <a:ext cx="916807" cy="973431"/>
          </a:xfrm>
          <a:prstGeom prst="rect">
            <a:avLst/>
          </a:prstGeom>
        </p:spPr>
      </p:pic>
      <p:sp>
        <p:nvSpPr>
          <p:cNvPr id="4" name="41 Rectángulo">
            <a:extLst>
              <a:ext uri="{FF2B5EF4-FFF2-40B4-BE49-F238E27FC236}">
                <a16:creationId xmlns:a16="http://schemas.microsoft.com/office/drawing/2014/main" id="{49EBEB4B-68D4-4905-9364-D82F626CD02F}"/>
              </a:ext>
            </a:extLst>
          </p:cNvPr>
          <p:cNvSpPr/>
          <p:nvPr/>
        </p:nvSpPr>
        <p:spPr>
          <a:xfrm>
            <a:off x="1708045" y="5425182"/>
            <a:ext cx="1806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Obligación TAC</a:t>
            </a:r>
            <a:endParaRPr lang="es-ES" sz="2000" dirty="0">
              <a:solidFill>
                <a:srgbClr val="00206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6" descr="EMA">
            <a:extLst>
              <a:ext uri="{FF2B5EF4-FFF2-40B4-BE49-F238E27FC236}">
                <a16:creationId xmlns:a16="http://schemas.microsoft.com/office/drawing/2014/main" id="{188A4463-F0F8-485E-301F-80CA95808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728" y="2133349"/>
            <a:ext cx="781900" cy="781900"/>
          </a:xfrm>
          <a:prstGeom prst="rect">
            <a:avLst/>
          </a:prstGeom>
          <a:noFill/>
        </p:spPr>
      </p:pic>
      <p:sp>
        <p:nvSpPr>
          <p:cNvPr id="6" name="Rectángulo redondeado 23">
            <a:extLst>
              <a:ext uri="{FF2B5EF4-FFF2-40B4-BE49-F238E27FC236}">
                <a16:creationId xmlns:a16="http://schemas.microsoft.com/office/drawing/2014/main" id="{033A8F4F-E011-F552-BCD5-CEDCDF69E344}"/>
              </a:ext>
            </a:extLst>
          </p:cNvPr>
          <p:cNvSpPr/>
          <p:nvPr/>
        </p:nvSpPr>
        <p:spPr>
          <a:xfrm>
            <a:off x="1503327" y="2133349"/>
            <a:ext cx="2231986" cy="930510"/>
          </a:xfrm>
          <a:prstGeom prst="roundRect">
            <a:avLst/>
          </a:prstGeom>
          <a:noFill/>
          <a:ln w="22225">
            <a:solidFill>
              <a:srgbClr val="19355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SIAMED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D96BD-8F0D-2CE8-7C3F-D6972143757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14589" y="3223960"/>
            <a:ext cx="818659" cy="909463"/>
          </a:xfrm>
          <a:prstGeom prst="rect">
            <a:avLst/>
          </a:prstGeom>
        </p:spPr>
      </p:pic>
      <p:pic>
        <p:nvPicPr>
          <p:cNvPr id="8" name="Picture 2" descr="Página 4 | Imágenes de Computadoras Intercambio - Descarga gratuita en  Freepik">
            <a:extLst>
              <a:ext uri="{FF2B5EF4-FFF2-40B4-BE49-F238E27FC236}">
                <a16:creationId xmlns:a16="http://schemas.microsoft.com/office/drawing/2014/main" id="{8DECBAD5-A3F5-3F08-6BFA-FBE64323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992" y="3111850"/>
            <a:ext cx="1067290" cy="106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6A0B3219-8F1C-7778-B974-22B9CC232E29}"/>
              </a:ext>
            </a:extLst>
          </p:cNvPr>
          <p:cNvSpPr/>
          <p:nvPr/>
        </p:nvSpPr>
        <p:spPr>
          <a:xfrm>
            <a:off x="8040270" y="2256742"/>
            <a:ext cx="3102350" cy="2796822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12 CuadroTexto">
            <a:extLst>
              <a:ext uri="{FF2B5EF4-FFF2-40B4-BE49-F238E27FC236}">
                <a16:creationId xmlns:a16="http://schemas.microsoft.com/office/drawing/2014/main" id="{C7AA20ED-642C-D679-A23D-C6E931F90CBC}"/>
              </a:ext>
            </a:extLst>
          </p:cNvPr>
          <p:cNvSpPr txBox="1"/>
          <p:nvPr/>
        </p:nvSpPr>
        <p:spPr>
          <a:xfrm>
            <a:off x="8603320" y="2549549"/>
            <a:ext cx="2041198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 err="1"/>
              <a:t>Product</a:t>
            </a:r>
            <a:r>
              <a:rPr lang="es-ES" dirty="0"/>
              <a:t> UI</a:t>
            </a:r>
          </a:p>
        </p:txBody>
      </p:sp>
      <p:sp>
        <p:nvSpPr>
          <p:cNvPr id="11" name="12 CuadroTexto">
            <a:extLst>
              <a:ext uri="{FF2B5EF4-FFF2-40B4-BE49-F238E27FC236}">
                <a16:creationId xmlns:a16="http://schemas.microsoft.com/office/drawing/2014/main" id="{C7AA20ED-642C-D679-A23D-C6E931F90CBC}"/>
              </a:ext>
            </a:extLst>
          </p:cNvPr>
          <p:cNvSpPr txBox="1"/>
          <p:nvPr/>
        </p:nvSpPr>
        <p:spPr>
          <a:xfrm>
            <a:off x="8656126" y="4179140"/>
            <a:ext cx="1870637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PMS API</a:t>
            </a:r>
          </a:p>
        </p:txBody>
      </p:sp>
      <p:sp>
        <p:nvSpPr>
          <p:cNvPr id="12" name="1 Rectángulo">
            <a:extLst>
              <a:ext uri="{FF2B5EF4-FFF2-40B4-BE49-F238E27FC236}">
                <a16:creationId xmlns:a16="http://schemas.microsoft.com/office/drawing/2014/main" id="{8B38E6C8-448C-7337-C265-AC4B664134BE}"/>
              </a:ext>
            </a:extLst>
          </p:cNvPr>
          <p:cNvSpPr/>
          <p:nvPr/>
        </p:nvSpPr>
        <p:spPr>
          <a:xfrm>
            <a:off x="578728" y="351130"/>
            <a:ext cx="10955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Propagación y sincronización de los datos </a:t>
            </a:r>
          </a:p>
        </p:txBody>
      </p:sp>
      <p:sp>
        <p:nvSpPr>
          <p:cNvPr id="13" name="Flecha derecha 12"/>
          <p:cNvSpPr/>
          <p:nvPr/>
        </p:nvSpPr>
        <p:spPr>
          <a:xfrm rot="648605">
            <a:off x="3894598" y="2761266"/>
            <a:ext cx="3940353" cy="399291"/>
          </a:xfrm>
          <a:prstGeom prst="rightArrow">
            <a:avLst/>
          </a:prstGeom>
          <a:solidFill>
            <a:srgbClr val="78B3D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 derecha 13"/>
          <p:cNvSpPr/>
          <p:nvPr/>
        </p:nvSpPr>
        <p:spPr>
          <a:xfrm rot="20808672">
            <a:off x="3925298" y="4265604"/>
            <a:ext cx="3952524" cy="399291"/>
          </a:xfrm>
          <a:prstGeom prst="rightArrow">
            <a:avLst/>
          </a:prstGeom>
          <a:solidFill>
            <a:srgbClr val="78B3D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6881274" y="1178529"/>
            <a:ext cx="52298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Útil para los usuarios “no informáticos”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Visualización completa datos almacenados en PMS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Roles y permisos</a:t>
            </a:r>
            <a:endParaRPr lang="es-ES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5 Rectángulo">
            <a:extLst>
              <a:ext uri="{FF2B5EF4-FFF2-40B4-BE49-F238E27FC236}">
                <a16:creationId xmlns:a16="http://schemas.microsoft.com/office/drawing/2014/main" id="{E18267E6-F577-A5C8-33E4-580C3E427B17}"/>
              </a:ext>
            </a:extLst>
          </p:cNvPr>
          <p:cNvSpPr/>
          <p:nvPr/>
        </p:nvSpPr>
        <p:spPr>
          <a:xfrm>
            <a:off x="6881275" y="5205197"/>
            <a:ext cx="4261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Soporte informático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Conexión eficaz máquina – máquina</a:t>
            </a:r>
          </a:p>
        </p:txBody>
      </p:sp>
    </p:spTree>
    <p:extLst>
      <p:ext uri="{BB962C8B-B14F-4D97-AF65-F5344CB8AC3E}">
        <p14:creationId xmlns:p14="http://schemas.microsoft.com/office/powerpoint/2010/main" val="3031651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FBC4B8C-EDBD-EB3F-86DC-348A0528A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9" t="5198" r="1312"/>
          <a:stretch/>
        </p:blipFill>
        <p:spPr>
          <a:xfrm>
            <a:off x="569596" y="186612"/>
            <a:ext cx="6719834" cy="6214188"/>
          </a:xfrm>
          <a:prstGeom prst="rect">
            <a:avLst/>
          </a:prstGeom>
        </p:spPr>
      </p:pic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1C8CA21B-8392-98B2-73AB-6314569A3D86}"/>
              </a:ext>
            </a:extLst>
          </p:cNvPr>
          <p:cNvSpPr/>
          <p:nvPr/>
        </p:nvSpPr>
        <p:spPr>
          <a:xfrm>
            <a:off x="7589759" y="3540092"/>
            <a:ext cx="4032645" cy="996028"/>
          </a:xfrm>
          <a:prstGeom prst="roundRect">
            <a:avLst/>
          </a:prstGeom>
          <a:solidFill>
            <a:srgbClr val="84C0E8">
              <a:alpha val="16000"/>
            </a:srgbClr>
          </a:solidFill>
          <a:ln w="22225">
            <a:solidFill>
              <a:srgbClr val="19355D">
                <a:alpha val="98000"/>
              </a:srgbClr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6D722AF-4255-AA8B-A14F-17EA9913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945" y="3714940"/>
            <a:ext cx="424919" cy="41986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AA626A6-695B-EA62-0594-C64441944217}"/>
              </a:ext>
            </a:extLst>
          </p:cNvPr>
          <p:cNvSpPr txBox="1"/>
          <p:nvPr/>
        </p:nvSpPr>
        <p:spPr>
          <a:xfrm>
            <a:off x="7787457" y="3714940"/>
            <a:ext cx="342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4000" b="1" kern="1000">
                <a:solidFill>
                  <a:srgbClr val="1B355D"/>
                </a:solidFill>
                <a:latin typeface="Montserrat Black" pitchFamily="2" charset="77"/>
              </a:defRPr>
            </a:lvl1pPr>
          </a:lstStyle>
          <a:p>
            <a:pPr algn="ctr"/>
            <a:r>
              <a:rPr lang="es-ES" sz="1800" dirty="0"/>
              <a:t>Capítulo 7 </a:t>
            </a:r>
          </a:p>
          <a:p>
            <a:pPr algn="ctr"/>
            <a:r>
              <a:rPr lang="es-ES" sz="1800" dirty="0"/>
              <a:t>EU </a:t>
            </a:r>
            <a:r>
              <a:rPr lang="es-ES" sz="1800" dirty="0" err="1"/>
              <a:t>Implementation</a:t>
            </a:r>
            <a:r>
              <a:rPr lang="es-ES" sz="1800" dirty="0"/>
              <a:t> Guide</a:t>
            </a:r>
          </a:p>
        </p:txBody>
      </p:sp>
      <p:sp>
        <p:nvSpPr>
          <p:cNvPr id="6" name="1 Rectángulo">
            <a:extLst>
              <a:ext uri="{FF2B5EF4-FFF2-40B4-BE49-F238E27FC236}">
                <a16:creationId xmlns:a16="http://schemas.microsoft.com/office/drawing/2014/main" id="{87F91690-8410-A989-EA4D-CF92375D6D55}"/>
              </a:ext>
            </a:extLst>
          </p:cNvPr>
          <p:cNvSpPr/>
          <p:nvPr/>
        </p:nvSpPr>
        <p:spPr>
          <a:xfrm>
            <a:off x="7133001" y="1869315"/>
            <a:ext cx="4737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¿de dónde procede cada </a:t>
            </a:r>
            <a:r>
              <a:rPr lang="es-ES" sz="4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</a:t>
            </a:r>
            <a:r>
              <a:rPr lang="es-ES" sz="40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element</a:t>
            </a:r>
            <a:r>
              <a:rPr lang="es-ES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0345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2CE89-2BDE-0051-ED0F-D654ABB52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31">
            <a:extLst>
              <a:ext uri="{FF2B5EF4-FFF2-40B4-BE49-F238E27FC236}">
                <a16:creationId xmlns:a16="http://schemas.microsoft.com/office/drawing/2014/main" id="{F46E8BB1-D874-4CBE-8AF1-548256EF2DFA}"/>
              </a:ext>
            </a:extLst>
          </p:cNvPr>
          <p:cNvSpPr txBox="1">
            <a:spLocks/>
          </p:cNvSpPr>
          <p:nvPr/>
        </p:nvSpPr>
        <p:spPr>
          <a:xfrm>
            <a:off x="2303436" y="1836881"/>
            <a:ext cx="2615184" cy="376096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100" baseline="0">
                <a:solidFill>
                  <a:srgbClr val="304168"/>
                </a:solidFill>
                <a:latin typeface="Steelfish Rg" panose="020B0608020202040504" pitchFamily="34" charset="0"/>
                <a:ea typeface="+mn-ea"/>
                <a:cs typeface="DIN Pro Condensed Medium" panose="020B0504020101020102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6000" dirty="0">
              <a:solidFill>
                <a:srgbClr val="19355D"/>
              </a:solidFill>
              <a:latin typeface="Montserrat" pitchFamily="2" charset="77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9FDC432-1DF4-2338-1265-301C6A27E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404" y="1985497"/>
            <a:ext cx="1045178" cy="1045178"/>
          </a:xfrm>
          <a:prstGeom prst="rect">
            <a:avLst/>
          </a:prstGeom>
        </p:spPr>
      </p:pic>
      <p:sp>
        <p:nvSpPr>
          <p:cNvPr id="5" name="34 CuadroTexto">
            <a:extLst>
              <a:ext uri="{FF2B5EF4-FFF2-40B4-BE49-F238E27FC236}">
                <a16:creationId xmlns:a16="http://schemas.microsoft.com/office/drawing/2014/main" id="{BCBDED42-4BF4-DF29-954D-339AF9350713}"/>
              </a:ext>
            </a:extLst>
          </p:cNvPr>
          <p:cNvSpPr txBox="1"/>
          <p:nvPr/>
        </p:nvSpPr>
        <p:spPr>
          <a:xfrm>
            <a:off x="4983935" y="1599514"/>
            <a:ext cx="7121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19355D"/>
                </a:solidFill>
                <a:latin typeface="Montserrat" pitchFamily="2" charset="77"/>
                <a:cs typeface="Arial" pitchFamily="34" charset="0"/>
              </a:rPr>
              <a:t>Nuevo impulsor de PMS:</a:t>
            </a:r>
          </a:p>
          <a:p>
            <a:pPr algn="ctr"/>
            <a:endParaRPr lang="es-ES" sz="3600" b="1" dirty="0">
              <a:solidFill>
                <a:srgbClr val="19355D"/>
              </a:solidFill>
              <a:latin typeface="Montserrat" pitchFamily="2" charset="77"/>
              <a:cs typeface="Arial" pitchFamily="34" charset="0"/>
            </a:endParaRPr>
          </a:p>
          <a:p>
            <a:pPr algn="ctr"/>
            <a:r>
              <a:rPr lang="es-ES" sz="3600" b="1" i="1" dirty="0" err="1">
                <a:solidFill>
                  <a:srgbClr val="19355D"/>
                </a:solidFill>
                <a:latin typeface="Montserrat" pitchFamily="2" charset="77"/>
                <a:cs typeface="Arial" pitchFamily="34" charset="0"/>
              </a:rPr>
              <a:t>European</a:t>
            </a:r>
            <a:r>
              <a:rPr lang="es-ES" sz="3600" b="1" i="1" dirty="0">
                <a:solidFill>
                  <a:srgbClr val="19355D"/>
                </a:solidFill>
                <a:latin typeface="Montserrat" pitchFamily="2" charset="77"/>
                <a:cs typeface="Arial" pitchFamily="34" charset="0"/>
              </a:rPr>
              <a:t> </a:t>
            </a:r>
            <a:r>
              <a:rPr lang="es-ES" sz="3600" b="1" i="1" dirty="0" err="1">
                <a:solidFill>
                  <a:srgbClr val="19355D"/>
                </a:solidFill>
                <a:latin typeface="Montserrat" pitchFamily="2" charset="77"/>
                <a:cs typeface="Arial" pitchFamily="34" charset="0"/>
              </a:rPr>
              <a:t>Shortages</a:t>
            </a:r>
            <a:r>
              <a:rPr lang="es-ES" sz="3600" b="1" i="1" dirty="0">
                <a:solidFill>
                  <a:srgbClr val="19355D"/>
                </a:solidFill>
                <a:latin typeface="Montserrat" pitchFamily="2" charset="77"/>
                <a:cs typeface="Arial" pitchFamily="34" charset="0"/>
              </a:rPr>
              <a:t> </a:t>
            </a:r>
            <a:r>
              <a:rPr lang="es-ES" sz="3600" b="1" i="1" dirty="0" err="1">
                <a:solidFill>
                  <a:srgbClr val="19355D"/>
                </a:solidFill>
                <a:latin typeface="Montserrat" pitchFamily="2" charset="77"/>
                <a:cs typeface="Arial" pitchFamily="34" charset="0"/>
              </a:rPr>
              <a:t>Monitoring</a:t>
            </a:r>
            <a:r>
              <a:rPr lang="es-ES" sz="3600" b="1" i="1" dirty="0">
                <a:solidFill>
                  <a:srgbClr val="19355D"/>
                </a:solidFill>
                <a:latin typeface="Montserrat" pitchFamily="2" charset="77"/>
                <a:cs typeface="Arial" pitchFamily="34" charset="0"/>
              </a:rPr>
              <a:t> </a:t>
            </a:r>
            <a:r>
              <a:rPr lang="es-ES" sz="3600" b="1" i="1" dirty="0" err="1">
                <a:solidFill>
                  <a:srgbClr val="19355D"/>
                </a:solidFill>
                <a:latin typeface="Montserrat" pitchFamily="2" charset="77"/>
                <a:cs typeface="Arial" pitchFamily="34" charset="0"/>
              </a:rPr>
              <a:t>Platform</a:t>
            </a:r>
            <a:r>
              <a:rPr lang="es-ES" sz="3600" b="1" dirty="0">
                <a:solidFill>
                  <a:srgbClr val="19355D"/>
                </a:solidFill>
                <a:latin typeface="Montserrat" pitchFamily="2" charset="77"/>
                <a:cs typeface="Arial" pitchFamily="34" charset="0"/>
              </a:rPr>
              <a:t> (ESMP)</a:t>
            </a:r>
          </a:p>
          <a:p>
            <a:pPr algn="ctr"/>
            <a:endParaRPr lang="es-ES" sz="3600" b="1" dirty="0">
              <a:solidFill>
                <a:srgbClr val="19355D"/>
              </a:solidFill>
              <a:latin typeface="Montserrat" pitchFamily="2" charset="77"/>
              <a:cs typeface="Arial" pitchFamily="34" charset="0"/>
            </a:endParaRPr>
          </a:p>
        </p:txBody>
      </p:sp>
      <p:sp>
        <p:nvSpPr>
          <p:cNvPr id="2" name="Marcador de texto 31">
            <a:extLst>
              <a:ext uri="{FF2B5EF4-FFF2-40B4-BE49-F238E27FC236}">
                <a16:creationId xmlns:a16="http://schemas.microsoft.com/office/drawing/2014/main" id="{5D3E0661-CB5D-7EF4-9310-A30B66E1B34E}"/>
              </a:ext>
            </a:extLst>
          </p:cNvPr>
          <p:cNvSpPr txBox="1">
            <a:spLocks/>
          </p:cNvSpPr>
          <p:nvPr/>
        </p:nvSpPr>
        <p:spPr>
          <a:xfrm>
            <a:off x="2455836" y="1989281"/>
            <a:ext cx="2615184" cy="376096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100" baseline="0">
                <a:solidFill>
                  <a:srgbClr val="304168"/>
                </a:solidFill>
                <a:latin typeface="Steelfish Rg" panose="020B0608020202040504" pitchFamily="34" charset="0"/>
                <a:ea typeface="+mn-ea"/>
                <a:cs typeface="DIN Pro Condensed Medium" panose="020B0504020101020102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6000" dirty="0">
                <a:solidFill>
                  <a:srgbClr val="19355D"/>
                </a:solidFill>
                <a:latin typeface="Montserrat" pitchFamily="2" charset="77"/>
              </a:rPr>
              <a:t>4</a:t>
            </a:r>
          </a:p>
        </p:txBody>
      </p:sp>
      <p:sp>
        <p:nvSpPr>
          <p:cNvPr id="3" name="34 CuadroTexto">
            <a:extLst>
              <a:ext uri="{FF2B5EF4-FFF2-40B4-BE49-F238E27FC236}">
                <a16:creationId xmlns:a16="http://schemas.microsoft.com/office/drawing/2014/main" id="{897FC4DB-7C06-D413-AD96-43116AAE4A02}"/>
              </a:ext>
            </a:extLst>
          </p:cNvPr>
          <p:cNvSpPr txBox="1"/>
          <p:nvPr/>
        </p:nvSpPr>
        <p:spPr>
          <a:xfrm>
            <a:off x="5683730" y="4055305"/>
            <a:ext cx="6763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 err="1"/>
              <a:t>Listado</a:t>
            </a:r>
            <a:r>
              <a:rPr lang="en-US" sz="2000" dirty="0"/>
              <a:t> de </a:t>
            </a:r>
            <a:r>
              <a:rPr lang="en-US" sz="2000" dirty="0" err="1"/>
              <a:t>medicamentos</a:t>
            </a:r>
            <a:r>
              <a:rPr lang="en-US" sz="2000" dirty="0"/>
              <a:t> </a:t>
            </a:r>
            <a:r>
              <a:rPr lang="en-US" sz="2000" dirty="0" err="1"/>
              <a:t>críticos</a:t>
            </a:r>
            <a:r>
              <a:rPr lang="en-US" sz="2000" dirty="0"/>
              <a:t> de la UE</a:t>
            </a:r>
          </a:p>
        </p:txBody>
      </p:sp>
    </p:spTree>
    <p:extLst>
      <p:ext uri="{BB962C8B-B14F-4D97-AF65-F5344CB8AC3E}">
        <p14:creationId xmlns:p14="http://schemas.microsoft.com/office/powerpoint/2010/main" val="1569348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5C4A3313-AAF9-9142-8D1B-879BA9D16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40" r="27724" b="60574"/>
          <a:stretch/>
        </p:blipFill>
        <p:spPr>
          <a:xfrm>
            <a:off x="-4243705" y="530853"/>
            <a:ext cx="8811907" cy="1580275"/>
          </a:xfrm>
          <a:prstGeom prst="rect">
            <a:avLst/>
          </a:prstGeom>
        </p:spPr>
      </p:pic>
      <p:sp>
        <p:nvSpPr>
          <p:cNvPr id="11" name="Título 17">
            <a:extLst>
              <a:ext uri="{FF2B5EF4-FFF2-40B4-BE49-F238E27FC236}">
                <a16:creationId xmlns:a16="http://schemas.microsoft.com/office/drawing/2014/main" id="{4C957C2C-CADD-1647-BB49-A31E985AF959}"/>
              </a:ext>
            </a:extLst>
          </p:cNvPr>
          <p:cNvSpPr txBox="1">
            <a:spLocks/>
          </p:cNvSpPr>
          <p:nvPr/>
        </p:nvSpPr>
        <p:spPr>
          <a:xfrm>
            <a:off x="462191" y="964736"/>
            <a:ext cx="3205392" cy="7794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s-ES" sz="4800" dirty="0">
                <a:latin typeface="Montserrat ExtraBold" pitchFamily="2" charset="77"/>
              </a:rPr>
              <a:t>ÍNDICE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E8FC0D34-A18D-7942-A931-A58C4817839E}"/>
              </a:ext>
            </a:extLst>
          </p:cNvPr>
          <p:cNvGrpSpPr>
            <a:grpSpLocks/>
          </p:cNvGrpSpPr>
          <p:nvPr/>
        </p:nvGrpSpPr>
        <p:grpSpPr>
          <a:xfrm>
            <a:off x="1012819" y="2175431"/>
            <a:ext cx="10274305" cy="3925431"/>
            <a:chOff x="2854965" y="1915145"/>
            <a:chExt cx="7747823" cy="3925431"/>
          </a:xfrm>
        </p:grpSpPr>
        <p:sp>
          <p:nvSpPr>
            <p:cNvPr id="19" name="2 Rectángulo">
              <a:extLst>
                <a:ext uri="{FF2B5EF4-FFF2-40B4-BE49-F238E27FC236}">
                  <a16:creationId xmlns:a16="http://schemas.microsoft.com/office/drawing/2014/main" id="{B74D8336-FF61-1F41-99CB-472DDA5FA38D}"/>
                </a:ext>
              </a:extLst>
            </p:cNvPr>
            <p:cNvSpPr/>
            <p:nvPr/>
          </p:nvSpPr>
          <p:spPr>
            <a:xfrm>
              <a:off x="3432152" y="2178035"/>
              <a:ext cx="7170636" cy="36625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Clr>
                  <a:srgbClr val="CA1139"/>
                </a:buClr>
                <a:buSzPct val="100000"/>
              </a:pPr>
              <a:r>
                <a:rPr lang="es-ES" sz="2400" b="1" dirty="0">
                  <a:solidFill>
                    <a:srgbClr val="BCDDEF"/>
                  </a:solidFill>
                  <a:latin typeface="Montserrat Black" pitchFamily="2" charset="77"/>
                </a:rPr>
                <a:t>01. </a:t>
              </a:r>
              <a:r>
                <a:rPr lang="es-ES" sz="1600" b="1" u="sng" dirty="0">
                  <a:solidFill>
                    <a:srgbClr val="1B355D"/>
                  </a:solidFill>
                  <a:latin typeface="Montserrat Black" pitchFamily="2" charset="77"/>
                </a:rPr>
                <a:t>Estrategia desde el envío de la solicitud hasta la finalización del procedimiento</a:t>
              </a: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u="sng" dirty="0">
                <a:solidFill>
                  <a:srgbClr val="1B355D"/>
                </a:solidFill>
                <a:latin typeface="Montserrat Black" pitchFamily="2" charset="77"/>
              </a:endParaRP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u="sng" dirty="0">
                <a:solidFill>
                  <a:srgbClr val="1B355D"/>
                </a:solidFill>
                <a:latin typeface="Montserrat Black" pitchFamily="2" charset="77"/>
              </a:endParaRP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dirty="0">
                <a:solidFill>
                  <a:srgbClr val="C20734"/>
                </a:solidFill>
                <a:latin typeface="Montserrat Medium" pitchFamily="2" charset="77"/>
              </a:endParaRP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dirty="0">
                <a:solidFill>
                  <a:srgbClr val="C20734"/>
                </a:solidFill>
                <a:latin typeface="Montserrat Medium" pitchFamily="2" charset="77"/>
              </a:endParaRPr>
            </a:p>
            <a:p>
              <a:pPr algn="just">
                <a:buClr>
                  <a:srgbClr val="CA1139"/>
                </a:buClr>
                <a:buSzPct val="100000"/>
              </a:pPr>
              <a:r>
                <a:rPr lang="es-ES" sz="2400" b="1" dirty="0">
                  <a:solidFill>
                    <a:srgbClr val="BCDDEF"/>
                  </a:solidFill>
                  <a:latin typeface="Montserrat Black" pitchFamily="2" charset="77"/>
                </a:rPr>
                <a:t>02. </a:t>
              </a:r>
              <a:r>
                <a:rPr lang="es-ES" sz="1600" b="1" u="sng" dirty="0">
                  <a:solidFill>
                    <a:srgbClr val="1B355D"/>
                  </a:solidFill>
                  <a:latin typeface="Montserrat Black" pitchFamily="2" charset="77"/>
                </a:rPr>
                <a:t>OMS: Servicio para la Gestión de Organizaciones de la EMA	</a:t>
              </a: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u="sng" dirty="0">
                <a:solidFill>
                  <a:srgbClr val="1B355D"/>
                </a:solidFill>
                <a:latin typeface="Montserrat Black" pitchFamily="2" charset="77"/>
              </a:endParaRP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u="sng" dirty="0">
                <a:solidFill>
                  <a:srgbClr val="1B355D"/>
                </a:solidFill>
                <a:latin typeface="Montserrat Black" pitchFamily="2" charset="77"/>
              </a:endParaRP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u="sng" dirty="0">
                <a:solidFill>
                  <a:srgbClr val="1B355D"/>
                </a:solidFill>
                <a:latin typeface="Montserrat Black" pitchFamily="2" charset="77"/>
              </a:endParaRP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dirty="0">
                <a:solidFill>
                  <a:srgbClr val="BCDDEF"/>
                </a:solidFill>
                <a:latin typeface="Montserrat Black" pitchFamily="2" charset="77"/>
              </a:endParaRPr>
            </a:p>
            <a:p>
              <a:pPr algn="just">
                <a:buClr>
                  <a:srgbClr val="CA1139"/>
                </a:buClr>
                <a:buSzPct val="100000"/>
              </a:pPr>
              <a:r>
                <a:rPr lang="es-ES" sz="2400" b="1" dirty="0">
                  <a:solidFill>
                    <a:srgbClr val="BCDDEF"/>
                  </a:solidFill>
                  <a:latin typeface="Montserrat Black" pitchFamily="2" charset="77"/>
                </a:rPr>
                <a:t>03. </a:t>
              </a:r>
              <a:r>
                <a:rPr lang="es-ES" sz="1600" b="1" u="sng" dirty="0">
                  <a:solidFill>
                    <a:srgbClr val="1B355D"/>
                  </a:solidFill>
                  <a:latin typeface="Montserrat Black" pitchFamily="2" charset="77"/>
                </a:rPr>
                <a:t>Visión general del estado actual de PMS</a:t>
              </a: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u="sng" dirty="0">
                <a:solidFill>
                  <a:srgbClr val="1B355D"/>
                </a:solidFill>
                <a:latin typeface="Montserrat Black" pitchFamily="2" charset="77"/>
              </a:endParaRP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u="sng" dirty="0">
                <a:solidFill>
                  <a:srgbClr val="1B355D"/>
                </a:solidFill>
                <a:latin typeface="Montserrat Black" pitchFamily="2" charset="77"/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FB1823C0-5933-1843-B6FB-DCCF17494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412" t="28066" r="83778" b="57841"/>
            <a:stretch/>
          </p:blipFill>
          <p:spPr>
            <a:xfrm>
              <a:off x="2854965" y="1915145"/>
              <a:ext cx="623169" cy="910280"/>
            </a:xfrm>
            <a:prstGeom prst="rect">
              <a:avLst/>
            </a:prstGeom>
          </p:spPr>
        </p:pic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2113A3C8-B243-184A-80E4-1C6C256C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078" y="3602256"/>
            <a:ext cx="695863" cy="667335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08229C2-CE38-B942-8B1F-3B44C428E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86" y="5022042"/>
            <a:ext cx="701944" cy="66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0C41F39-D6F0-919D-D2EF-19B519B16E51}"/>
              </a:ext>
            </a:extLst>
          </p:cNvPr>
          <p:cNvSpPr txBox="1"/>
          <p:nvPr/>
        </p:nvSpPr>
        <p:spPr>
          <a:xfrm>
            <a:off x="2370547" y="5575077"/>
            <a:ext cx="4395309" cy="525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s-ES" sz="1200" b="1" dirty="0">
                <a:solidFill>
                  <a:srgbClr val="243A64"/>
                </a:solidFill>
                <a:latin typeface="Montserrat" panose="00000500000000000000" pitchFamily="2" charset="0"/>
              </a:rPr>
              <a:t>Blanca Pérez </a:t>
            </a:r>
            <a:r>
              <a:rPr lang="es-ES" sz="1200" b="1" dirty="0" err="1">
                <a:solidFill>
                  <a:srgbClr val="243A64"/>
                </a:solidFill>
                <a:latin typeface="Montserrat" panose="00000500000000000000" pitchFamily="2" charset="0"/>
              </a:rPr>
              <a:t>Pérez</a:t>
            </a:r>
            <a:r>
              <a:rPr lang="es-ES" sz="1200" b="1" dirty="0">
                <a:solidFill>
                  <a:srgbClr val="243A64"/>
                </a:solidFill>
                <a:latin typeface="Montserrat" panose="00000500000000000000" pitchFamily="2" charset="0"/>
              </a:rPr>
              <a:t> </a:t>
            </a:r>
          </a:p>
          <a:p>
            <a:pPr>
              <a:spcBef>
                <a:spcPts val="450"/>
              </a:spcBef>
            </a:pPr>
            <a:r>
              <a:rPr lang="es-ES" sz="1200" b="1" dirty="0">
                <a:solidFill>
                  <a:srgbClr val="243A64"/>
                </a:solidFill>
                <a:latin typeface="Montserrat" panose="00000500000000000000" pitchFamily="2" charset="0"/>
              </a:rPr>
              <a:t>Técnico del área de Normalización, DMUH, AEMPS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82D1B7-7139-2DE2-DFED-5750DD4220DD}"/>
              </a:ext>
            </a:extLst>
          </p:cNvPr>
          <p:cNvSpPr txBox="1"/>
          <p:nvPr/>
        </p:nvSpPr>
        <p:spPr>
          <a:xfrm>
            <a:off x="2370545" y="4261092"/>
            <a:ext cx="4395309" cy="525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s-ES" sz="1200" b="1" dirty="0">
                <a:solidFill>
                  <a:srgbClr val="243A64"/>
                </a:solidFill>
                <a:latin typeface="Montserrat" panose="00000500000000000000" pitchFamily="2" charset="0"/>
              </a:rPr>
              <a:t>Isabel Lázaro Salcedo</a:t>
            </a:r>
          </a:p>
          <a:p>
            <a:pPr>
              <a:spcBef>
                <a:spcPts val="450"/>
              </a:spcBef>
            </a:pPr>
            <a:r>
              <a:rPr lang="es-ES" sz="1200" b="1" dirty="0">
                <a:solidFill>
                  <a:srgbClr val="243A64"/>
                </a:solidFill>
                <a:latin typeface="Montserrat" panose="00000500000000000000" pitchFamily="2" charset="0"/>
              </a:rPr>
              <a:t>Técnico del área de Normalización, DMUH, AEMPS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F93DEA8-21D3-EDEA-2748-B738E507FAA0}"/>
              </a:ext>
            </a:extLst>
          </p:cNvPr>
          <p:cNvSpPr txBox="1"/>
          <p:nvPr/>
        </p:nvSpPr>
        <p:spPr>
          <a:xfrm>
            <a:off x="2370545" y="2899328"/>
            <a:ext cx="6897280" cy="525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s-ES" sz="1200" b="1" dirty="0">
                <a:solidFill>
                  <a:srgbClr val="243A64"/>
                </a:solidFill>
                <a:latin typeface="Montserrat" panose="00000500000000000000" pitchFamily="2" charset="0"/>
              </a:rPr>
              <a:t>Ana Viñas del Castillo</a:t>
            </a:r>
          </a:p>
          <a:p>
            <a:pPr>
              <a:spcBef>
                <a:spcPts val="450"/>
              </a:spcBef>
            </a:pPr>
            <a:r>
              <a:rPr lang="es-ES" sz="1200" b="1" dirty="0">
                <a:solidFill>
                  <a:srgbClr val="243A64"/>
                </a:solidFill>
                <a:latin typeface="Montserrat" panose="00000500000000000000" pitchFamily="2" charset="0"/>
              </a:rPr>
              <a:t>Técnico de la división de Gestión de Procedimientos, DMUH, AEMPS</a:t>
            </a:r>
          </a:p>
        </p:txBody>
      </p:sp>
    </p:spTree>
    <p:extLst>
      <p:ext uri="{BB962C8B-B14F-4D97-AF65-F5344CB8AC3E}">
        <p14:creationId xmlns:p14="http://schemas.microsoft.com/office/powerpoint/2010/main" val="677018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Qué caracteriza a un buen traductor jurado de inglés? | KSE Academy">
            <a:extLst>
              <a:ext uri="{FF2B5EF4-FFF2-40B4-BE49-F238E27FC236}">
                <a16:creationId xmlns:a16="http://schemas.microsoft.com/office/drawing/2014/main" id="{8AB06C1B-592F-60ED-9654-5943AE777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3463" y="3034039"/>
            <a:ext cx="5490341" cy="32522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10 Elipse">
            <a:extLst>
              <a:ext uri="{FF2B5EF4-FFF2-40B4-BE49-F238E27FC236}">
                <a16:creationId xmlns:a16="http://schemas.microsoft.com/office/drawing/2014/main" id="{609EF738-7B4C-B81F-18C7-319839A48748}"/>
              </a:ext>
            </a:extLst>
          </p:cNvPr>
          <p:cNvSpPr/>
          <p:nvPr/>
        </p:nvSpPr>
        <p:spPr>
          <a:xfrm>
            <a:off x="432060" y="2137234"/>
            <a:ext cx="11568762" cy="715089"/>
          </a:xfrm>
          <a:prstGeom prst="round2Diag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b="1" i="1" u="sng" dirty="0">
                <a:solidFill>
                  <a:srgbClr val="8A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OBJETIVO:</a:t>
            </a:r>
            <a:r>
              <a:rPr lang="es-ES" b="1" i="1" dirty="0">
                <a:solidFill>
                  <a:srgbClr val="8A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fortalecer el papel de la Agencia Europea de Medicamentos (EMA) en la gestión y preparación para crisis relacionadas con medicamentos y productos sanitarios, especialmente en situaciones de emergencia de salud pública</a:t>
            </a:r>
            <a:endParaRPr lang="en-US" b="1" i="1" dirty="0">
              <a:solidFill>
                <a:srgbClr val="8A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73F3F8-B023-76AA-2AB4-BE2ECF28BADA}"/>
              </a:ext>
            </a:extLst>
          </p:cNvPr>
          <p:cNvSpPr txBox="1"/>
          <p:nvPr/>
        </p:nvSpPr>
        <p:spPr>
          <a:xfrm>
            <a:off x="-466531" y="329911"/>
            <a:ext cx="419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Legislación</a:t>
            </a:r>
          </a:p>
        </p:txBody>
      </p:sp>
      <p:sp>
        <p:nvSpPr>
          <p:cNvPr id="5" name="7 Rectángulo redondeado">
            <a:extLst>
              <a:ext uri="{FF2B5EF4-FFF2-40B4-BE49-F238E27FC236}">
                <a16:creationId xmlns:a16="http://schemas.microsoft.com/office/drawing/2014/main" id="{4D4ED84F-A0F2-8FC1-AF38-9CD964B4D7BA}"/>
              </a:ext>
            </a:extLst>
          </p:cNvPr>
          <p:cNvSpPr/>
          <p:nvPr/>
        </p:nvSpPr>
        <p:spPr>
          <a:xfrm>
            <a:off x="1287262" y="1161867"/>
            <a:ext cx="9942747" cy="851297"/>
          </a:xfrm>
          <a:prstGeom prst="roundRect">
            <a:avLst/>
          </a:prstGeom>
          <a:noFill/>
          <a:ln>
            <a:solidFill>
              <a:srgbClr val="0072CE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REGLAMENTO (UE) 2022/123 </a:t>
            </a:r>
            <a:r>
              <a:rPr 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relativo al papel reforzado de la Agencia Europea de Medicamentos en la preparación y gestión de crisis con respecto a los medicamentos y los productos sanitarios </a:t>
            </a:r>
          </a:p>
        </p:txBody>
      </p:sp>
    </p:spTree>
    <p:extLst>
      <p:ext uri="{BB962C8B-B14F-4D97-AF65-F5344CB8AC3E}">
        <p14:creationId xmlns:p14="http://schemas.microsoft.com/office/powerpoint/2010/main" val="3868813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Rectángulo redondeado">
            <a:extLst>
              <a:ext uri="{FF2B5EF4-FFF2-40B4-BE49-F238E27FC236}">
                <a16:creationId xmlns:a16="http://schemas.microsoft.com/office/drawing/2014/main" id="{4D4ED84F-A0F2-8FC1-AF38-9CD964B4D7BA}"/>
              </a:ext>
            </a:extLst>
          </p:cNvPr>
          <p:cNvSpPr/>
          <p:nvPr/>
        </p:nvSpPr>
        <p:spPr>
          <a:xfrm>
            <a:off x="208326" y="1312569"/>
            <a:ext cx="3908065" cy="1055608"/>
          </a:xfrm>
          <a:prstGeom prst="roundRect">
            <a:avLst/>
          </a:prstGeom>
          <a:noFill/>
          <a:ln>
            <a:solidFill>
              <a:srgbClr val="0072CE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REGLAMENTO (UE) 2022/123 </a:t>
            </a:r>
            <a:endParaRPr lang="es-E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517137" y="1085232"/>
            <a:ext cx="6720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s-ES" sz="1400" b="1" dirty="0">
                <a:solidFill>
                  <a:srgbClr val="8A0000"/>
                </a:solidFill>
                <a:latin typeface="Montserrat" panose="00000500000000000000" pitchFamily="2" charset="0"/>
              </a:rPr>
              <a:t>La EMA debe crear una plataforma informática</a:t>
            </a:r>
            <a:r>
              <a:rPr lang="es-ES" sz="1400" dirty="0">
                <a:solidFill>
                  <a:srgbClr val="8A0000"/>
                </a:solidFill>
                <a:latin typeface="Montserrat" panose="00000500000000000000" pitchFamily="2" charset="0"/>
              </a:rPr>
              <a:t>, que tenga la capacidad de procesar información sobre la oferta y la demanda</a:t>
            </a:r>
          </a:p>
        </p:txBody>
      </p:sp>
      <p:sp>
        <p:nvSpPr>
          <p:cNvPr id="12" name="5 Rectángulo"/>
          <p:cNvSpPr/>
          <p:nvPr/>
        </p:nvSpPr>
        <p:spPr>
          <a:xfrm>
            <a:off x="5517137" y="2685275"/>
            <a:ext cx="66190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8A0000"/>
                </a:solidFill>
                <a:latin typeface="Montserrat" panose="00000500000000000000" pitchFamily="2" charset="0"/>
              </a:rPr>
              <a:t>Para facilitar el desarrollo de la Plataforma, deben </a:t>
            </a:r>
            <a:r>
              <a:rPr lang="es-ES" sz="1400" b="1" dirty="0">
                <a:solidFill>
                  <a:srgbClr val="8A0000"/>
                </a:solidFill>
                <a:latin typeface="Montserrat" panose="00000500000000000000" pitchFamily="2" charset="0"/>
              </a:rPr>
              <a:t>aprovecharse y utilizarse los sistemas informáticos ya existentes</a:t>
            </a:r>
            <a:r>
              <a:rPr lang="es-ES" sz="1400" dirty="0">
                <a:solidFill>
                  <a:srgbClr val="8A0000"/>
                </a:solidFill>
                <a:latin typeface="Montserrat" panose="00000500000000000000" pitchFamily="2" charset="0"/>
              </a:rPr>
              <a:t> siempre que sea posible.</a:t>
            </a:r>
          </a:p>
        </p:txBody>
      </p:sp>
      <p:sp>
        <p:nvSpPr>
          <p:cNvPr id="18" name="5 Rectángulo"/>
          <p:cNvSpPr/>
          <p:nvPr/>
        </p:nvSpPr>
        <p:spPr>
          <a:xfrm>
            <a:off x="5504120" y="4668445"/>
            <a:ext cx="6932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8A0000"/>
                </a:solidFill>
                <a:latin typeface="Montserrat" panose="00000500000000000000" pitchFamily="2" charset="0"/>
              </a:rPr>
              <a:t>La identificación de los medicamentos</a:t>
            </a:r>
            <a:r>
              <a:rPr lang="es-ES" sz="1400" dirty="0">
                <a:solidFill>
                  <a:srgbClr val="8A0000"/>
                </a:solidFill>
                <a:latin typeface="Montserrat" panose="00000500000000000000" pitchFamily="2" charset="0"/>
              </a:rPr>
              <a:t> debe basarse en las normas desarrolladas por la ISO para la identificación de medicamentos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8A0000"/>
                </a:solidFill>
                <a:latin typeface="Montserrat" panose="00000500000000000000" pitchFamily="2" charset="0"/>
              </a:rPr>
              <a:t>y se basen en los </a:t>
            </a:r>
            <a:r>
              <a:rPr lang="es-ES" sz="1400" b="1" dirty="0">
                <a:solidFill>
                  <a:srgbClr val="8A0000"/>
                </a:solidFill>
                <a:latin typeface="Montserrat" panose="00000500000000000000" pitchFamily="2" charset="0"/>
              </a:rPr>
              <a:t>dominios de datos maestros en los procesos reguladores farmacéuticos (SPOR)</a:t>
            </a:r>
            <a:endParaRPr lang="es-ES" sz="1400" dirty="0">
              <a:solidFill>
                <a:srgbClr val="8A0000"/>
              </a:solidFill>
              <a:latin typeface="Montserrat" panose="00000500000000000000" pitchFamily="2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14A159D1-FBAA-84EA-950C-75D5E619B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246" y="3826419"/>
            <a:ext cx="857058" cy="85705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52A1066-D06C-2AD5-65CC-976D04E0F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042" y="287953"/>
            <a:ext cx="874793" cy="855919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96041F43-E108-0B65-B872-E4652B19F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246" y="2085139"/>
            <a:ext cx="846589" cy="846589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D6199551-B631-CC62-56BC-D262D7254A78}"/>
              </a:ext>
            </a:extLst>
          </p:cNvPr>
          <p:cNvSpPr/>
          <p:nvPr/>
        </p:nvSpPr>
        <p:spPr>
          <a:xfrm>
            <a:off x="5504120" y="453306"/>
            <a:ext cx="2989217" cy="511196"/>
          </a:xfrm>
          <a:prstGeom prst="rect">
            <a:avLst/>
          </a:prstGeom>
          <a:solidFill>
            <a:srgbClr val="1E3C66">
              <a:alpha val="56000"/>
            </a:srgbClr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900" dirty="0"/>
          </a:p>
        </p:txBody>
      </p:sp>
      <p:sp>
        <p:nvSpPr>
          <p:cNvPr id="30" name="34 CuadroTexto">
            <a:extLst>
              <a:ext uri="{FF2B5EF4-FFF2-40B4-BE49-F238E27FC236}">
                <a16:creationId xmlns:a16="http://schemas.microsoft.com/office/drawing/2014/main" id="{05DBD025-7EEA-1038-4940-08DEAC6335D4}"/>
              </a:ext>
            </a:extLst>
          </p:cNvPr>
          <p:cNvSpPr txBox="1"/>
          <p:nvPr/>
        </p:nvSpPr>
        <p:spPr>
          <a:xfrm>
            <a:off x="5504120" y="571479"/>
            <a:ext cx="3011584" cy="307777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s-ES" sz="1400" b="1" dirty="0">
                <a:solidFill>
                  <a:srgbClr val="1B355D"/>
                </a:solidFill>
                <a:latin typeface="Montserrat" pitchFamily="2" charset="77"/>
              </a:rPr>
              <a:t>Desarrollo de una Plataforma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5880CAE-29C1-AF8A-0ADC-2CC932DF320C}"/>
              </a:ext>
            </a:extLst>
          </p:cNvPr>
          <p:cNvSpPr/>
          <p:nvPr/>
        </p:nvSpPr>
        <p:spPr>
          <a:xfrm>
            <a:off x="5517137" y="2055906"/>
            <a:ext cx="2989217" cy="511196"/>
          </a:xfrm>
          <a:prstGeom prst="rect">
            <a:avLst/>
          </a:prstGeom>
          <a:solidFill>
            <a:srgbClr val="1E3C66">
              <a:alpha val="56000"/>
            </a:srgbClr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900" dirty="0"/>
          </a:p>
        </p:txBody>
      </p:sp>
      <p:sp>
        <p:nvSpPr>
          <p:cNvPr id="32" name="34 CuadroTexto">
            <a:extLst>
              <a:ext uri="{FF2B5EF4-FFF2-40B4-BE49-F238E27FC236}">
                <a16:creationId xmlns:a16="http://schemas.microsoft.com/office/drawing/2014/main" id="{B131C22F-34E6-14CF-693F-4B9BD0C49863}"/>
              </a:ext>
            </a:extLst>
          </p:cNvPr>
          <p:cNvSpPr txBox="1"/>
          <p:nvPr/>
        </p:nvSpPr>
        <p:spPr>
          <a:xfrm>
            <a:off x="5517137" y="2174079"/>
            <a:ext cx="3011584" cy="307777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s-ES" sz="1400" b="1" dirty="0">
                <a:solidFill>
                  <a:srgbClr val="1B355D"/>
                </a:solidFill>
                <a:latin typeface="Montserrat" pitchFamily="2" charset="77"/>
              </a:rPr>
              <a:t>Reutilización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F9C543E9-2EE5-8DF4-41A1-1AD44B0E397F}"/>
              </a:ext>
            </a:extLst>
          </p:cNvPr>
          <p:cNvSpPr/>
          <p:nvPr/>
        </p:nvSpPr>
        <p:spPr>
          <a:xfrm>
            <a:off x="5517137" y="4039076"/>
            <a:ext cx="2989217" cy="511196"/>
          </a:xfrm>
          <a:prstGeom prst="rect">
            <a:avLst/>
          </a:prstGeom>
          <a:solidFill>
            <a:srgbClr val="1E3C66">
              <a:alpha val="56000"/>
            </a:srgbClr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900" dirty="0"/>
          </a:p>
        </p:txBody>
      </p:sp>
      <p:sp>
        <p:nvSpPr>
          <p:cNvPr id="36" name="34 CuadroTexto">
            <a:extLst>
              <a:ext uri="{FF2B5EF4-FFF2-40B4-BE49-F238E27FC236}">
                <a16:creationId xmlns:a16="http://schemas.microsoft.com/office/drawing/2014/main" id="{08518B38-1690-31DD-D32C-ED9418F7E61D}"/>
              </a:ext>
            </a:extLst>
          </p:cNvPr>
          <p:cNvSpPr txBox="1"/>
          <p:nvPr/>
        </p:nvSpPr>
        <p:spPr>
          <a:xfrm>
            <a:off x="5517137" y="4157249"/>
            <a:ext cx="3011584" cy="307777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s-ES" sz="1400" b="1" dirty="0">
                <a:solidFill>
                  <a:srgbClr val="1B355D"/>
                </a:solidFill>
                <a:latin typeface="Montserrat" pitchFamily="2" charset="77"/>
              </a:rPr>
              <a:t>Normas ISO IDMP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4D32022-48FB-2FFA-F961-84855DA12547}"/>
              </a:ext>
            </a:extLst>
          </p:cNvPr>
          <p:cNvSpPr txBox="1"/>
          <p:nvPr/>
        </p:nvSpPr>
        <p:spPr>
          <a:xfrm>
            <a:off x="442192" y="4437612"/>
            <a:ext cx="3440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Relación ESMP y PMS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1B56C0A6-99E5-0770-0AB0-0DF49F155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1233870" y="3158024"/>
            <a:ext cx="1856979" cy="50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93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73F3F8-B023-76AA-2AB4-BE2ECF28BADA}"/>
              </a:ext>
            </a:extLst>
          </p:cNvPr>
          <p:cNvSpPr txBox="1"/>
          <p:nvPr/>
        </p:nvSpPr>
        <p:spPr>
          <a:xfrm>
            <a:off x="-579408" y="344397"/>
            <a:ext cx="11714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Union</a:t>
            </a:r>
            <a:r>
              <a:rPr lang="es-ES" sz="3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32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list</a:t>
            </a:r>
            <a:r>
              <a:rPr lang="es-ES" sz="3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es-ES" sz="32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critical</a:t>
            </a:r>
            <a:r>
              <a:rPr lang="es-ES" sz="3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medicines </a:t>
            </a:r>
            <a:r>
              <a:rPr lang="es-ES" sz="3200" b="1" i="1" dirty="0">
                <a:solidFill>
                  <a:srgbClr val="C00000"/>
                </a:solidFill>
              </a:rPr>
              <a:t>(versión2 – Diciembre 2024)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000" y="1953036"/>
            <a:ext cx="2308004" cy="151558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8357" y="1068599"/>
            <a:ext cx="72741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hlinkClick r:id="rId3"/>
              </a:rPr>
              <a:t>https://www.ema.europa.eu/en/news/first-version-union-list-critical-medicines-agreed-help-avoid-potential-shortages-eu</a:t>
            </a:r>
            <a:r>
              <a:rPr lang="es-ES" sz="105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B3D796-BBCB-57F5-0F30-09ACE9D8A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60" y="1326716"/>
            <a:ext cx="9539440" cy="276823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C620B1-B9B5-B33B-CFC7-58931BDB82C6}"/>
              </a:ext>
            </a:extLst>
          </p:cNvPr>
          <p:cNvSpPr txBox="1"/>
          <p:nvPr/>
        </p:nvSpPr>
        <p:spPr>
          <a:xfrm>
            <a:off x="536506" y="4492490"/>
            <a:ext cx="4901353" cy="9541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002060"/>
                </a:solidFill>
                <a:latin typeface="Montserrat" panose="00000500000000000000" pitchFamily="2" charset="0"/>
              </a:rPr>
              <a:t>la gravedad de la enfermedad a la que está dirigido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002060"/>
                </a:solidFill>
                <a:latin typeface="Montserrat" panose="00000500000000000000" pitchFamily="2" charset="0"/>
              </a:rPr>
              <a:t>y la disponibilidad de medicamentos alternativos adecuados.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51F242F-6960-CCDF-77C3-9644EE4D03C7}"/>
              </a:ext>
            </a:extLst>
          </p:cNvPr>
          <p:cNvSpPr txBox="1"/>
          <p:nvPr/>
        </p:nvSpPr>
        <p:spPr>
          <a:xfrm>
            <a:off x="7363872" y="4492490"/>
            <a:ext cx="4381130" cy="9541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defPPr>
              <a:defRPr lang="es-ES"/>
            </a:defPPr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>
                <a:solidFill>
                  <a:srgbClr val="002060"/>
                </a:solidFill>
              </a:rPr>
              <a:t>número de EM que consideran el medicamento crítico </a:t>
            </a:r>
          </a:p>
          <a:p>
            <a:r>
              <a:rPr lang="es-ES" dirty="0">
                <a:solidFill>
                  <a:srgbClr val="002060"/>
                </a:solidFill>
              </a:rPr>
              <a:t>o el estado de comercialización del medicamento.</a:t>
            </a:r>
          </a:p>
        </p:txBody>
      </p:sp>
      <p:sp>
        <p:nvSpPr>
          <p:cNvPr id="10" name="Signo más 9">
            <a:extLst>
              <a:ext uri="{FF2B5EF4-FFF2-40B4-BE49-F238E27FC236}">
                <a16:creationId xmlns:a16="http://schemas.microsoft.com/office/drawing/2014/main" id="{E7DF1FE0-B8B1-925B-3FEB-6F6E5CC4B89D}"/>
              </a:ext>
            </a:extLst>
          </p:cNvPr>
          <p:cNvSpPr/>
          <p:nvPr/>
        </p:nvSpPr>
        <p:spPr>
          <a:xfrm>
            <a:off x="6096000" y="4561541"/>
            <a:ext cx="735898" cy="816006"/>
          </a:xfrm>
          <a:prstGeom prst="mathPlus">
            <a:avLst/>
          </a:prstGeom>
          <a:solidFill>
            <a:srgbClr val="1B3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3678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321526" y="1064795"/>
            <a:ext cx="11582217" cy="2518147"/>
          </a:xfrm>
          <a:prstGeom prst="roundRect">
            <a:avLst/>
          </a:prstGeom>
          <a:solidFill>
            <a:srgbClr val="CCE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algn="ctr">
              <a:lnSpc>
                <a:spcPct val="125000"/>
              </a:lnSpc>
              <a:spcBef>
                <a:spcPts val="1000"/>
              </a:spcBef>
            </a:pPr>
            <a:r>
              <a:rPr lang="es-ES" sz="2400" b="1" dirty="0">
                <a:solidFill>
                  <a:srgbClr val="002060"/>
                </a:solidFill>
              </a:rPr>
              <a:t>Plataforma única y centralizada creada por la EMA con el objetivo de abordar desafíos clave en la gestión de escasez de medicamentos. </a:t>
            </a:r>
          </a:p>
          <a:p>
            <a:pPr marL="176213" algn="ctr">
              <a:lnSpc>
                <a:spcPct val="125000"/>
              </a:lnSpc>
              <a:spcBef>
                <a:spcPts val="1000"/>
              </a:spcBef>
            </a:pPr>
            <a:r>
              <a:rPr lang="es-ES" sz="2400" b="1" dirty="0">
                <a:solidFill>
                  <a:srgbClr val="002060"/>
                </a:solidFill>
              </a:rPr>
              <a:t>Proporciona la infraestructura tecnológica y operativa necesaria para una gestión más eficaz y colaborativa de la disponibilidad de medicamentos durante emergencias sanitarias en la UE</a:t>
            </a:r>
          </a:p>
        </p:txBody>
      </p:sp>
      <p:sp>
        <p:nvSpPr>
          <p:cNvPr id="4" name="34 CuadroTexto">
            <a:extLst>
              <a:ext uri="{FF2B5EF4-FFF2-40B4-BE49-F238E27FC236}">
                <a16:creationId xmlns:a16="http://schemas.microsoft.com/office/drawing/2014/main" id="{CEAEFFD9-07F6-248E-C700-645884114A98}"/>
              </a:ext>
            </a:extLst>
          </p:cNvPr>
          <p:cNvSpPr txBox="1"/>
          <p:nvPr/>
        </p:nvSpPr>
        <p:spPr>
          <a:xfrm>
            <a:off x="-224260" y="319051"/>
            <a:ext cx="4300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ESMP?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3D223A3-2AF3-D4E2-D120-D0F077454640}"/>
              </a:ext>
            </a:extLst>
          </p:cNvPr>
          <p:cNvSpPr txBox="1"/>
          <p:nvPr/>
        </p:nvSpPr>
        <p:spPr>
          <a:xfrm>
            <a:off x="260038" y="3914246"/>
            <a:ext cx="11643705" cy="1938992"/>
          </a:xfrm>
          <a:prstGeom prst="rect">
            <a:avLst/>
          </a:prstGeom>
          <a:noFill/>
          <a:ln w="57150">
            <a:solidFill>
              <a:srgbClr val="CCE3F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457200" marR="0" lvl="0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 kumimoji="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</a:defRPr>
            </a:lvl1pPr>
          </a:lstStyle>
          <a:p>
            <a:pPr marL="0" indent="0">
              <a:buNone/>
            </a:pPr>
            <a:r>
              <a:rPr lang="es-ES" sz="2000" b="1" dirty="0">
                <a:solidFill>
                  <a:srgbClr val="8A0000"/>
                </a:solidFill>
              </a:rPr>
              <a:t>Datos procedentes de PMS, </a:t>
            </a:r>
            <a:r>
              <a:rPr lang="es-ES" sz="2000" b="1" u="sng" dirty="0">
                <a:solidFill>
                  <a:srgbClr val="8A0000"/>
                </a:solidFill>
              </a:rPr>
              <a:t>además de la información básica </a:t>
            </a:r>
            <a:r>
              <a:rPr lang="es-ES" sz="2000" b="1" dirty="0">
                <a:solidFill>
                  <a:srgbClr val="8A0000"/>
                </a:solidFill>
              </a:rPr>
              <a:t>para la identificación de los medicamentos: </a:t>
            </a:r>
          </a:p>
          <a:p>
            <a:r>
              <a:rPr lang="es-ES" sz="2000" dirty="0">
                <a:solidFill>
                  <a:srgbClr val="8A0000"/>
                </a:solidFill>
              </a:rPr>
              <a:t>Pack </a:t>
            </a:r>
            <a:r>
              <a:rPr lang="es-ES" sz="2000" dirty="0" err="1">
                <a:solidFill>
                  <a:srgbClr val="8A0000"/>
                </a:solidFill>
              </a:rPr>
              <a:t>sizes</a:t>
            </a:r>
            <a:endParaRPr lang="es-ES" sz="2000" dirty="0">
              <a:solidFill>
                <a:srgbClr val="8A0000"/>
              </a:solidFill>
            </a:endParaRPr>
          </a:p>
          <a:p>
            <a:endParaRPr lang="es-ES" sz="2000" dirty="0">
              <a:solidFill>
                <a:srgbClr val="8A0000"/>
              </a:solidFill>
            </a:endParaRPr>
          </a:p>
          <a:p>
            <a:r>
              <a:rPr lang="es-ES" sz="2000" dirty="0" err="1">
                <a:solidFill>
                  <a:srgbClr val="8A0000"/>
                </a:solidFill>
              </a:rPr>
              <a:t>Structured</a:t>
            </a:r>
            <a:r>
              <a:rPr lang="es-ES" sz="2000" dirty="0">
                <a:solidFill>
                  <a:srgbClr val="8A0000"/>
                </a:solidFill>
              </a:rPr>
              <a:t> pack </a:t>
            </a:r>
            <a:r>
              <a:rPr lang="es-ES" sz="2000" dirty="0" err="1">
                <a:solidFill>
                  <a:srgbClr val="8A0000"/>
                </a:solidFill>
              </a:rPr>
              <a:t>size</a:t>
            </a:r>
            <a:r>
              <a:rPr lang="es-ES" sz="2000" dirty="0">
                <a:solidFill>
                  <a:srgbClr val="8A0000"/>
                </a:solidFill>
              </a:rPr>
              <a:t> data</a:t>
            </a:r>
          </a:p>
          <a:p>
            <a:r>
              <a:rPr lang="es-ES" sz="2000" dirty="0" err="1">
                <a:solidFill>
                  <a:srgbClr val="8A0000"/>
                </a:solidFill>
              </a:rPr>
              <a:t>Manufacturers</a:t>
            </a:r>
            <a:r>
              <a:rPr lang="es-ES" sz="2000" dirty="0">
                <a:solidFill>
                  <a:srgbClr val="8A0000"/>
                </a:solidFill>
              </a:rPr>
              <a:t>, </a:t>
            </a:r>
          </a:p>
          <a:p>
            <a:r>
              <a:rPr lang="es-ES" sz="2000" dirty="0" err="1">
                <a:solidFill>
                  <a:srgbClr val="8A0000"/>
                </a:solidFill>
              </a:rPr>
              <a:t>Manufacturing</a:t>
            </a:r>
            <a:r>
              <a:rPr lang="es-ES" sz="2000" dirty="0">
                <a:solidFill>
                  <a:srgbClr val="8A0000"/>
                </a:solidFill>
              </a:rPr>
              <a:t> </a:t>
            </a:r>
            <a:r>
              <a:rPr lang="es-ES" sz="2000" dirty="0" err="1">
                <a:solidFill>
                  <a:srgbClr val="8A0000"/>
                </a:solidFill>
              </a:rPr>
              <a:t>business</a:t>
            </a:r>
            <a:r>
              <a:rPr lang="es-ES" sz="2000" dirty="0">
                <a:solidFill>
                  <a:srgbClr val="8A0000"/>
                </a:solidFill>
              </a:rPr>
              <a:t> </a:t>
            </a:r>
            <a:r>
              <a:rPr lang="es-ES" sz="2000" dirty="0" err="1">
                <a:solidFill>
                  <a:srgbClr val="8A0000"/>
                </a:solidFill>
              </a:rPr>
              <a:t>operations</a:t>
            </a:r>
            <a:r>
              <a:rPr lang="es-ES" sz="2000" dirty="0">
                <a:solidFill>
                  <a:srgbClr val="8A0000"/>
                </a:solidFill>
              </a:rPr>
              <a:t> (MBO)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71C2BD39-9157-66F4-287E-8125F3CC27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82805" y="4995064"/>
            <a:ext cx="818659" cy="909463"/>
          </a:xfrm>
          <a:prstGeom prst="rect">
            <a:avLst/>
          </a:prstGeom>
        </p:spPr>
      </p:pic>
      <p:sp>
        <p:nvSpPr>
          <p:cNvPr id="5" name="Cerrar llave 4">
            <a:extLst>
              <a:ext uri="{FF2B5EF4-FFF2-40B4-BE49-F238E27FC236}">
                <a16:creationId xmlns:a16="http://schemas.microsoft.com/office/drawing/2014/main" id="{5D4D198D-5821-42A3-6F3B-F71688C93558}"/>
              </a:ext>
            </a:extLst>
          </p:cNvPr>
          <p:cNvSpPr/>
          <p:nvPr/>
        </p:nvSpPr>
        <p:spPr>
          <a:xfrm>
            <a:off x="5253135" y="4815575"/>
            <a:ext cx="242594" cy="1045795"/>
          </a:xfrm>
          <a:prstGeom prst="rightBrac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7A0651A2-A20D-1385-CD33-9404DDC7CD56}"/>
              </a:ext>
            </a:extLst>
          </p:cNvPr>
          <p:cNvCxnSpPr/>
          <p:nvPr/>
        </p:nvCxnSpPr>
        <p:spPr>
          <a:xfrm>
            <a:off x="2183363" y="4497355"/>
            <a:ext cx="839755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E3E45653-94F2-7979-5AD2-0941B47D1A14}"/>
              </a:ext>
            </a:extLst>
          </p:cNvPr>
          <p:cNvSpPr txBox="1"/>
          <p:nvPr/>
        </p:nvSpPr>
        <p:spPr>
          <a:xfrm>
            <a:off x="3023118" y="4312689"/>
            <a:ext cx="6209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Julio 2024 – 31 </a:t>
            </a:r>
            <a:r>
              <a:rPr lang="en-US" sz="1800" dirty="0" err="1">
                <a:solidFill>
                  <a:srgbClr val="002060"/>
                </a:solidFill>
              </a:rPr>
              <a:t>enero</a:t>
            </a:r>
            <a:r>
              <a:rPr lang="en-US" sz="1800" dirty="0">
                <a:solidFill>
                  <a:srgbClr val="002060"/>
                </a:solidFill>
              </a:rPr>
              <a:t> 2025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1DA5A5-4B16-33D4-5CC3-02D0C1F7EC4D}"/>
              </a:ext>
            </a:extLst>
          </p:cNvPr>
          <p:cNvSpPr txBox="1"/>
          <p:nvPr/>
        </p:nvSpPr>
        <p:spPr>
          <a:xfrm>
            <a:off x="5594975" y="5080464"/>
            <a:ext cx="6209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err="1"/>
              <a:t>Febrero</a:t>
            </a:r>
            <a:r>
              <a:rPr lang="en-US" dirty="0"/>
              <a:t> 2025 – </a:t>
            </a:r>
            <a:r>
              <a:rPr lang="en-US" dirty="0" err="1"/>
              <a:t>Diciembre</a:t>
            </a:r>
            <a:r>
              <a:rPr lang="en-US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736832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31">
            <a:extLst>
              <a:ext uri="{FF2B5EF4-FFF2-40B4-BE49-F238E27FC236}">
                <a16:creationId xmlns:a16="http://schemas.microsoft.com/office/drawing/2014/main" id="{6B535568-D46E-5AFD-B35F-E86E2CCB923D}"/>
              </a:ext>
            </a:extLst>
          </p:cNvPr>
          <p:cNvSpPr txBox="1">
            <a:spLocks/>
          </p:cNvSpPr>
          <p:nvPr/>
        </p:nvSpPr>
        <p:spPr>
          <a:xfrm>
            <a:off x="2303436" y="1836881"/>
            <a:ext cx="2615184" cy="376096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100" baseline="0">
                <a:solidFill>
                  <a:srgbClr val="304168"/>
                </a:solidFill>
                <a:latin typeface="Steelfish Rg" panose="020B0608020202040504" pitchFamily="34" charset="0"/>
                <a:ea typeface="+mn-ea"/>
                <a:cs typeface="DIN Pro Condensed Medium" panose="020B0504020101020102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6000" dirty="0">
                <a:solidFill>
                  <a:srgbClr val="19355D"/>
                </a:solidFill>
                <a:latin typeface="Montserrat" pitchFamily="2" charset="77"/>
              </a:rPr>
              <a:t>5</a:t>
            </a:r>
          </a:p>
        </p:txBody>
      </p:sp>
      <p:sp>
        <p:nvSpPr>
          <p:cNvPr id="4" name="34 CuadroTexto">
            <a:extLst>
              <a:ext uri="{FF2B5EF4-FFF2-40B4-BE49-F238E27FC236}">
                <a16:creationId xmlns:a16="http://schemas.microsoft.com/office/drawing/2014/main" id="{EAB4B355-0310-8BA6-E599-62F0C8E213D9}"/>
              </a:ext>
            </a:extLst>
          </p:cNvPr>
          <p:cNvSpPr txBox="1"/>
          <p:nvPr/>
        </p:nvSpPr>
        <p:spPr>
          <a:xfrm>
            <a:off x="4918620" y="2184920"/>
            <a:ext cx="7121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19355D"/>
                </a:solidFill>
                <a:latin typeface="Montserrat" pitchFamily="2" charset="77"/>
                <a:cs typeface="Arial" pitchFamily="34" charset="0"/>
              </a:rPr>
              <a:t>Datos solicitados a los TAC </a:t>
            </a:r>
          </a:p>
        </p:txBody>
      </p:sp>
      <p:sp>
        <p:nvSpPr>
          <p:cNvPr id="5" name="34 CuadroTexto">
            <a:extLst>
              <a:ext uri="{FF2B5EF4-FFF2-40B4-BE49-F238E27FC236}">
                <a16:creationId xmlns:a16="http://schemas.microsoft.com/office/drawing/2014/main" id="{2A06A9D0-813E-61C7-E94B-F3C36C8CDCB8}"/>
              </a:ext>
            </a:extLst>
          </p:cNvPr>
          <p:cNvSpPr txBox="1"/>
          <p:nvPr/>
        </p:nvSpPr>
        <p:spPr>
          <a:xfrm>
            <a:off x="5683730" y="2902734"/>
            <a:ext cx="6763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 err="1"/>
              <a:t>Plazos</a:t>
            </a:r>
            <a:endParaRPr lang="en-US" sz="20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 err="1"/>
              <a:t>Envío</a:t>
            </a:r>
            <a:r>
              <a:rPr lang="en-US" sz="2000" dirty="0"/>
              <a:t> de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datos</a:t>
            </a:r>
            <a:r>
              <a:rPr lang="en-US" sz="2000" dirty="0"/>
              <a:t> y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mantenimiento</a:t>
            </a:r>
            <a:r>
              <a:rPr lang="en-US" sz="2000" dirty="0"/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 err="1"/>
              <a:t>Requisitos</a:t>
            </a:r>
            <a:r>
              <a:rPr lang="en-US" sz="2000" dirty="0"/>
              <a:t> para </a:t>
            </a:r>
            <a:r>
              <a:rPr lang="en-US" sz="2000" dirty="0" err="1"/>
              <a:t>cada</a:t>
            </a:r>
            <a:r>
              <a:rPr lang="en-US" sz="2000" dirty="0"/>
              <a:t> </a:t>
            </a:r>
            <a:r>
              <a:rPr lang="en-US" sz="2000" dirty="0" err="1"/>
              <a:t>caso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función</a:t>
            </a:r>
            <a:r>
              <a:rPr lang="en-US" sz="2000" dirty="0"/>
              <a:t> del </a:t>
            </a:r>
            <a:r>
              <a:rPr lang="en-US" sz="2000" dirty="0" err="1"/>
              <a:t>tipo</a:t>
            </a:r>
            <a:r>
              <a:rPr lang="en-US" sz="2000" dirty="0"/>
              <a:t> de </a:t>
            </a:r>
            <a:r>
              <a:rPr lang="en-US" sz="2000" dirty="0" err="1"/>
              <a:t>procedimiento</a:t>
            </a:r>
            <a:endParaRPr lang="en-US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F4C280-B000-FE71-9A39-AEECB4BC9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040" y="1949400"/>
            <a:ext cx="1117369" cy="111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8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81D3E-7B3F-B815-8068-A6A6B2620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64261F1-D960-F618-6044-8474861A47CC}"/>
              </a:ext>
            </a:extLst>
          </p:cNvPr>
          <p:cNvSpPr txBox="1"/>
          <p:nvPr/>
        </p:nvSpPr>
        <p:spPr>
          <a:xfrm>
            <a:off x="-579408" y="344397"/>
            <a:ext cx="11714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Union</a:t>
            </a:r>
            <a:r>
              <a:rPr lang="es-ES" sz="3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32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list</a:t>
            </a:r>
            <a:r>
              <a:rPr lang="es-ES" sz="3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es-ES" sz="32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critical</a:t>
            </a:r>
            <a:r>
              <a:rPr lang="es-ES" sz="3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medicines </a:t>
            </a:r>
            <a:r>
              <a:rPr lang="es-ES" sz="3200" b="1" i="1" dirty="0">
                <a:solidFill>
                  <a:srgbClr val="C00000"/>
                </a:solidFill>
              </a:rPr>
              <a:t>(versión2 – Diciembre 2024)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01160-86D3-0BD2-0B76-81B5A098C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579" y="4551060"/>
            <a:ext cx="2931171" cy="192480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390E114-75CF-2870-4304-063C6A299190}"/>
              </a:ext>
            </a:extLst>
          </p:cNvPr>
          <p:cNvSpPr/>
          <p:nvPr/>
        </p:nvSpPr>
        <p:spPr>
          <a:xfrm>
            <a:off x="8354652" y="4739951"/>
            <a:ext cx="367251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hlinkClick r:id="rId3"/>
              </a:rPr>
              <a:t>https://www.ema.europa.eu/en/news/first-version-union-list-critical-medicines-agreed-help-avoid-potential-shortages-eu</a:t>
            </a:r>
            <a:r>
              <a:rPr lang="es-ES" sz="105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1950D41-B92C-E918-58A6-11D71318B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45" y="1140959"/>
            <a:ext cx="11802510" cy="34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31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D3135F-AB88-7771-8184-CF0649E6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298" y="154570"/>
            <a:ext cx="2842726" cy="1897519"/>
          </a:xfrm>
          <a:prstGeom prst="rect">
            <a:avLst/>
          </a:prstGeom>
        </p:spPr>
      </p:pic>
      <p:sp>
        <p:nvSpPr>
          <p:cNvPr id="4" name="34 CuadroTexto">
            <a:extLst>
              <a:ext uri="{FF2B5EF4-FFF2-40B4-BE49-F238E27FC236}">
                <a16:creationId xmlns:a16="http://schemas.microsoft.com/office/drawing/2014/main" id="{4461A359-1B9F-CFD9-F793-352AC15C3167}"/>
              </a:ext>
            </a:extLst>
          </p:cNvPr>
          <p:cNvSpPr txBox="1"/>
          <p:nvPr/>
        </p:nvSpPr>
        <p:spPr>
          <a:xfrm>
            <a:off x="2248444" y="1681459"/>
            <a:ext cx="7695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z="3200" dirty="0">
                <a:solidFill>
                  <a:srgbClr val="002060"/>
                </a:solidFill>
              </a:rPr>
              <a:t>Julio 2024 – 31 </a:t>
            </a:r>
            <a:r>
              <a:rPr lang="en-US" sz="3200" dirty="0" err="1">
                <a:solidFill>
                  <a:srgbClr val="002060"/>
                </a:solidFill>
              </a:rPr>
              <a:t>enero</a:t>
            </a:r>
            <a:r>
              <a:rPr lang="en-US" sz="3200" dirty="0">
                <a:solidFill>
                  <a:srgbClr val="002060"/>
                </a:solidFill>
              </a:rPr>
              <a:t> 2025</a:t>
            </a:r>
          </a:p>
          <a:p>
            <a:endParaRPr lang="en-US" sz="3200" dirty="0"/>
          </a:p>
          <a:p>
            <a:r>
              <a:rPr lang="en-US" sz="3200" dirty="0" err="1"/>
              <a:t>Envío</a:t>
            </a:r>
            <a:r>
              <a:rPr lang="en-US" sz="3200" dirty="0"/>
              <a:t> de “PACK SIZES” (</a:t>
            </a:r>
            <a:r>
              <a:rPr lang="en-US" sz="3200" i="1" dirty="0"/>
              <a:t>package description</a:t>
            </a:r>
            <a:r>
              <a:rPr lang="en-US" sz="3200" dirty="0"/>
              <a:t>)</a:t>
            </a:r>
          </a:p>
        </p:txBody>
      </p:sp>
      <p:sp>
        <p:nvSpPr>
          <p:cNvPr id="5" name="34 CuadroTexto">
            <a:extLst>
              <a:ext uri="{FF2B5EF4-FFF2-40B4-BE49-F238E27FC236}">
                <a16:creationId xmlns:a16="http://schemas.microsoft.com/office/drawing/2014/main" id="{95C18953-78D5-B59A-E1B9-7761AD809C2E}"/>
              </a:ext>
            </a:extLst>
          </p:cNvPr>
          <p:cNvSpPr txBox="1"/>
          <p:nvPr/>
        </p:nvSpPr>
        <p:spPr>
          <a:xfrm>
            <a:off x="1377633" y="3263874"/>
            <a:ext cx="9791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err="1"/>
              <a:t>Medicamentos</a:t>
            </a:r>
            <a:r>
              <a:rPr lang="en-US" sz="2000" dirty="0"/>
              <a:t> </a:t>
            </a:r>
            <a:r>
              <a:rPr lang="en-US" sz="2000" dirty="0" err="1"/>
              <a:t>centralizados</a:t>
            </a:r>
            <a:r>
              <a:rPr lang="en-US" sz="20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Medicamentos </a:t>
            </a:r>
            <a:r>
              <a:rPr lang="en-US" sz="2000" dirty="0" err="1"/>
              <a:t>nacionales</a:t>
            </a:r>
            <a:r>
              <a:rPr lang="en-US" sz="2000" dirty="0"/>
              <a:t> (MRP, DCP, NAP)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 err="1"/>
              <a:t>Estrategia</a:t>
            </a:r>
            <a:r>
              <a:rPr lang="en-US" sz="2000" dirty="0"/>
              <a:t> </a:t>
            </a:r>
            <a:r>
              <a:rPr lang="en-US" sz="2000" dirty="0" err="1"/>
              <a:t>según</a:t>
            </a:r>
            <a:r>
              <a:rPr lang="en-US" sz="2000" dirty="0"/>
              <a:t> la </a:t>
            </a:r>
            <a:r>
              <a:rPr lang="en-US" sz="2000" dirty="0" err="1"/>
              <a:t>asignación</a:t>
            </a:r>
            <a:r>
              <a:rPr lang="en-US" sz="2000" dirty="0"/>
              <a:t> del NR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2035645-4D54-426C-9E7F-9222860220A2}"/>
              </a:ext>
            </a:extLst>
          </p:cNvPr>
          <p:cNvSpPr/>
          <p:nvPr/>
        </p:nvSpPr>
        <p:spPr>
          <a:xfrm>
            <a:off x="4968918" y="4921048"/>
            <a:ext cx="2400710" cy="638646"/>
          </a:xfrm>
          <a:prstGeom prst="rect">
            <a:avLst/>
          </a:prstGeom>
          <a:solidFill>
            <a:srgbClr val="8A0000"/>
          </a:solidFill>
          <a:ln>
            <a:solidFill>
              <a:srgbClr val="8A0000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900" dirty="0"/>
          </a:p>
        </p:txBody>
      </p:sp>
      <p:sp>
        <p:nvSpPr>
          <p:cNvPr id="6" name="34 CuadroTexto">
            <a:extLst>
              <a:ext uri="{FF2B5EF4-FFF2-40B4-BE49-F238E27FC236}">
                <a16:creationId xmlns:a16="http://schemas.microsoft.com/office/drawing/2014/main" id="{96A5BFA0-35E4-8766-DAE4-CE73AAB09124}"/>
              </a:ext>
            </a:extLst>
          </p:cNvPr>
          <p:cNvSpPr txBox="1"/>
          <p:nvPr/>
        </p:nvSpPr>
        <p:spPr>
          <a:xfrm>
            <a:off x="4971662" y="5086481"/>
            <a:ext cx="2397966" cy="3694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1600" b="1" dirty="0" err="1">
                <a:solidFill>
                  <a:schemeClr val="bg1"/>
                </a:solidFill>
                <a:latin typeface="Montserrat" pitchFamily="2" charset="77"/>
              </a:rPr>
              <a:t>xEVMPD</a:t>
            </a:r>
            <a:r>
              <a:rPr lang="es-ES" sz="1600" b="1" dirty="0">
                <a:solidFill>
                  <a:schemeClr val="bg1"/>
                </a:solidFill>
                <a:latin typeface="Montserrat" pitchFamily="2" charset="77"/>
              </a:rPr>
              <a:t>/Artículo 57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E8B6EF74-814A-C35C-BFAC-96EC1A63DE99}"/>
              </a:ext>
            </a:extLst>
          </p:cNvPr>
          <p:cNvCxnSpPr>
            <a:cxnSpLocks/>
          </p:cNvCxnSpPr>
          <p:nvPr/>
        </p:nvCxnSpPr>
        <p:spPr>
          <a:xfrm>
            <a:off x="6170645" y="4114800"/>
            <a:ext cx="0" cy="663208"/>
          </a:xfrm>
          <a:prstGeom prst="straightConnector1">
            <a:avLst/>
          </a:prstGeom>
          <a:ln w="57150">
            <a:solidFill>
              <a:srgbClr val="8A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674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9F1F2A78-BBFB-B816-C9EA-7970C6484E97}"/>
              </a:ext>
            </a:extLst>
          </p:cNvPr>
          <p:cNvSpPr/>
          <p:nvPr/>
        </p:nvSpPr>
        <p:spPr>
          <a:xfrm>
            <a:off x="244305" y="332025"/>
            <a:ext cx="3817225" cy="584775"/>
          </a:xfrm>
          <a:prstGeom prst="rect">
            <a:avLst/>
          </a:prstGeom>
          <a:solidFill>
            <a:srgbClr val="C00000"/>
          </a:solidFill>
          <a:ln>
            <a:noFill/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CENTRALIZADOS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1E1817-EE11-1DD8-16B8-9EF239E8DE21}"/>
              </a:ext>
            </a:extLst>
          </p:cNvPr>
          <p:cNvSpPr txBox="1"/>
          <p:nvPr/>
        </p:nvSpPr>
        <p:spPr>
          <a:xfrm>
            <a:off x="985907" y="1015408"/>
            <a:ext cx="10696019" cy="2246769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rgbClr val="F54257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2060"/>
                </a:solidFill>
              </a:rPr>
              <a:t>Mantener las reglas de envío a </a:t>
            </a:r>
            <a:r>
              <a:rPr lang="es-ES" sz="2000" dirty="0" err="1">
                <a:solidFill>
                  <a:srgbClr val="002060"/>
                </a:solidFill>
              </a:rPr>
              <a:t>xEVMPD</a:t>
            </a:r>
            <a:r>
              <a:rPr lang="es-ES" sz="2000" dirty="0">
                <a:solidFill>
                  <a:srgbClr val="002060"/>
                </a:solidFill>
              </a:rPr>
              <a:t> de estos medicamentos: </a:t>
            </a:r>
          </a:p>
          <a:p>
            <a:pPr marL="285750" indent="-285750">
              <a:buFont typeface="Calibri" panose="020F0502020204030204" pitchFamily="34" charset="0"/>
              <a:buChar char="-"/>
            </a:pPr>
            <a:r>
              <a:rPr lang="es-ES" sz="2000" dirty="0">
                <a:solidFill>
                  <a:srgbClr val="002060"/>
                </a:solidFill>
              </a:rPr>
              <a:t>1 entrada EU</a:t>
            </a:r>
          </a:p>
          <a:p>
            <a:pPr marL="285750" indent="-285750">
              <a:buFont typeface="Calibri" panose="020F0502020204030204" pitchFamily="34" charset="0"/>
              <a:buChar char="-"/>
            </a:pPr>
            <a:r>
              <a:rPr lang="es-ES" sz="2000" dirty="0">
                <a:solidFill>
                  <a:srgbClr val="002060"/>
                </a:solidFill>
              </a:rPr>
              <a:t>3 entradas: NO, LI, IS</a:t>
            </a:r>
          </a:p>
          <a:p>
            <a:pPr marL="285750" indent="-285750">
              <a:buFont typeface="Calibri" panose="020F0502020204030204" pitchFamily="34" charset="0"/>
              <a:buChar char="-"/>
            </a:pPr>
            <a:endParaRPr lang="es-E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8A0000"/>
                </a:solidFill>
              </a:rPr>
              <a:t>Comprobar la migración de estos medicamentos: EV </a:t>
            </a:r>
            <a:r>
              <a:rPr lang="es-ES" sz="2000" dirty="0" err="1">
                <a:solidFill>
                  <a:srgbClr val="8A0000"/>
                </a:solidFill>
              </a:rPr>
              <a:t>code</a:t>
            </a:r>
            <a:r>
              <a:rPr lang="es-ES" sz="2000" dirty="0">
                <a:solidFill>
                  <a:srgbClr val="8A0000"/>
                </a:solidFill>
              </a:rPr>
              <a:t>/producto</a:t>
            </a:r>
            <a:endParaRPr lang="es-ES" sz="2000" dirty="0">
              <a:solidFill>
                <a:srgbClr val="F1004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i="1" u="sng" dirty="0" err="1">
                <a:solidFill>
                  <a:srgbClr val="002060"/>
                </a:solidFill>
              </a:rPr>
              <a:t>Package</a:t>
            </a:r>
            <a:r>
              <a:rPr lang="es-ES" sz="2000" i="1" u="sng" dirty="0">
                <a:solidFill>
                  <a:srgbClr val="002060"/>
                </a:solidFill>
              </a:rPr>
              <a:t> </a:t>
            </a:r>
            <a:r>
              <a:rPr lang="es-ES" sz="2000" i="1" u="sng" dirty="0" err="1">
                <a:solidFill>
                  <a:srgbClr val="002060"/>
                </a:solidFill>
              </a:rPr>
              <a:t>description</a:t>
            </a:r>
            <a:r>
              <a:rPr lang="es-ES" sz="2000" i="1" u="sng" dirty="0">
                <a:solidFill>
                  <a:srgbClr val="002060"/>
                </a:solidFill>
              </a:rPr>
              <a:t> </a:t>
            </a:r>
            <a:r>
              <a:rPr lang="es-ES" sz="2000" u="sng" dirty="0">
                <a:solidFill>
                  <a:srgbClr val="002060"/>
                </a:solidFill>
              </a:rPr>
              <a:t>– </a:t>
            </a:r>
            <a:r>
              <a:rPr lang="es-ES" sz="2000" b="1" u="sng" dirty="0">
                <a:solidFill>
                  <a:srgbClr val="00B050"/>
                </a:solidFill>
              </a:rPr>
              <a:t>OPCIONAL</a:t>
            </a:r>
            <a:r>
              <a:rPr lang="es-ES" sz="2000" u="sng" dirty="0">
                <a:solidFill>
                  <a:srgbClr val="002060"/>
                </a:solidFill>
              </a:rPr>
              <a:t> </a:t>
            </a:r>
          </a:p>
          <a:p>
            <a:r>
              <a:rPr lang="es-ES" sz="2000" dirty="0">
                <a:solidFill>
                  <a:srgbClr val="002060"/>
                </a:solidFill>
              </a:rPr>
              <a:t>(ya existe la información en SIAMED)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74180E7-D4AA-C095-804E-FBD7C1D11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12" b="10627"/>
          <a:stretch/>
        </p:blipFill>
        <p:spPr>
          <a:xfrm>
            <a:off x="2879907" y="3595824"/>
            <a:ext cx="6572115" cy="2174031"/>
          </a:xfrm>
          <a:prstGeom prst="rect">
            <a:avLst/>
          </a:prstGeom>
        </p:spPr>
      </p:pic>
      <p:pic>
        <p:nvPicPr>
          <p:cNvPr id="5" name="Picture 2" descr="Dibujos Animados Ojo Lupa Decorativa Png Transparente PNG ,dibujos Ojos ...">
            <a:extLst>
              <a:ext uri="{FF2B5EF4-FFF2-40B4-BE49-F238E27FC236}">
                <a16:creationId xmlns:a16="http://schemas.microsoft.com/office/drawing/2014/main" id="{4C6B5043-35BC-FD57-0C21-543B4CE53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596" y="795502"/>
            <a:ext cx="324660" cy="56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494992D-D4F9-DE21-3914-9DD1BA155E27}"/>
              </a:ext>
            </a:extLst>
          </p:cNvPr>
          <p:cNvSpPr/>
          <p:nvPr/>
        </p:nvSpPr>
        <p:spPr>
          <a:xfrm>
            <a:off x="2733869" y="3429000"/>
            <a:ext cx="4068147" cy="120831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1007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734F988-B624-56DB-EA91-6B39DD7E28AA}"/>
              </a:ext>
            </a:extLst>
          </p:cNvPr>
          <p:cNvSpPr/>
          <p:nvPr/>
        </p:nvSpPr>
        <p:spPr>
          <a:xfrm>
            <a:off x="3863690" y="378075"/>
            <a:ext cx="4680650" cy="584775"/>
          </a:xfrm>
          <a:prstGeom prst="rect">
            <a:avLst/>
          </a:prstGeom>
          <a:solidFill>
            <a:srgbClr val="C00000"/>
          </a:solidFill>
          <a:ln>
            <a:noFill/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NO CENTRALIZADOS</a:t>
            </a:r>
          </a:p>
        </p:txBody>
      </p:sp>
      <p:sp>
        <p:nvSpPr>
          <p:cNvPr id="3" name="Flecha abajo 2">
            <a:extLst>
              <a:ext uri="{FF2B5EF4-FFF2-40B4-BE49-F238E27FC236}">
                <a16:creationId xmlns:a16="http://schemas.microsoft.com/office/drawing/2014/main" id="{A981428F-1D7A-8D6F-0A5D-9392E75FA371}"/>
              </a:ext>
            </a:extLst>
          </p:cNvPr>
          <p:cNvSpPr/>
          <p:nvPr/>
        </p:nvSpPr>
        <p:spPr>
          <a:xfrm>
            <a:off x="5843965" y="1060090"/>
            <a:ext cx="720100" cy="1381300"/>
          </a:xfrm>
          <a:prstGeom prst="downArrow">
            <a:avLst/>
          </a:prstGeom>
          <a:solidFill>
            <a:srgbClr val="CCE3F5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BE18EC-4325-4A6C-85BC-6B7040E68F47}"/>
              </a:ext>
            </a:extLst>
          </p:cNvPr>
          <p:cNvSpPr/>
          <p:nvPr/>
        </p:nvSpPr>
        <p:spPr>
          <a:xfrm>
            <a:off x="2839692" y="2401986"/>
            <a:ext cx="6728646" cy="400110"/>
          </a:xfrm>
          <a:prstGeom prst="rect">
            <a:avLst/>
          </a:prstGeom>
          <a:ln>
            <a:noFill/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u="sng" dirty="0" err="1">
                <a:solidFill>
                  <a:srgbClr val="002060"/>
                </a:solidFill>
              </a:rPr>
              <a:t>Estrategia</a:t>
            </a:r>
            <a:r>
              <a:rPr lang="en-US" sz="2000" b="1" u="sng" dirty="0">
                <a:solidFill>
                  <a:srgbClr val="002060"/>
                </a:solidFill>
              </a:rPr>
              <a:t> y </a:t>
            </a:r>
            <a:r>
              <a:rPr lang="en-US" sz="2000" b="1" u="sng" dirty="0" err="1">
                <a:solidFill>
                  <a:srgbClr val="002060"/>
                </a:solidFill>
              </a:rPr>
              <a:t>demanda</a:t>
            </a:r>
            <a:r>
              <a:rPr lang="en-US" sz="2000" b="1" u="sng" dirty="0">
                <a:solidFill>
                  <a:srgbClr val="002060"/>
                </a:solidFill>
              </a:rPr>
              <a:t> de </a:t>
            </a:r>
            <a:r>
              <a:rPr lang="en-US" sz="2000" b="1" u="sng" dirty="0" err="1">
                <a:solidFill>
                  <a:srgbClr val="002060"/>
                </a:solidFill>
              </a:rPr>
              <a:t>información</a:t>
            </a:r>
            <a:r>
              <a:rPr lang="en-US" sz="2000" b="1" u="sng" dirty="0">
                <a:solidFill>
                  <a:srgbClr val="002060"/>
                </a:solidFill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</a:rPr>
              <a:t>diferente</a:t>
            </a:r>
            <a:r>
              <a:rPr lang="en-US" sz="2000" b="1" u="sng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Flecha abajo 4">
            <a:extLst>
              <a:ext uri="{FF2B5EF4-FFF2-40B4-BE49-F238E27FC236}">
                <a16:creationId xmlns:a16="http://schemas.microsoft.com/office/drawing/2014/main" id="{D44F383E-5CB4-7CC9-936F-7D7C7F2624C7}"/>
              </a:ext>
            </a:extLst>
          </p:cNvPr>
          <p:cNvSpPr/>
          <p:nvPr/>
        </p:nvSpPr>
        <p:spPr>
          <a:xfrm rot="2477639">
            <a:off x="4316880" y="2740227"/>
            <a:ext cx="595747" cy="2078625"/>
          </a:xfrm>
          <a:prstGeom prst="downArrow">
            <a:avLst/>
          </a:prstGeom>
          <a:solidFill>
            <a:srgbClr val="CCE3F5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abajo 5">
            <a:extLst>
              <a:ext uri="{FF2B5EF4-FFF2-40B4-BE49-F238E27FC236}">
                <a16:creationId xmlns:a16="http://schemas.microsoft.com/office/drawing/2014/main" id="{CFFB1F1B-D967-5E27-2DE9-58B8766DDD86}"/>
              </a:ext>
            </a:extLst>
          </p:cNvPr>
          <p:cNvSpPr/>
          <p:nvPr/>
        </p:nvSpPr>
        <p:spPr>
          <a:xfrm rot="18993897">
            <a:off x="7918248" y="2721629"/>
            <a:ext cx="601458" cy="2097725"/>
          </a:xfrm>
          <a:prstGeom prst="downArrow">
            <a:avLst/>
          </a:prstGeom>
          <a:solidFill>
            <a:srgbClr val="CCE3F5"/>
          </a:solidFill>
          <a:ln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BAFB56D-681D-4145-839C-D65E3D91468B}"/>
              </a:ext>
            </a:extLst>
          </p:cNvPr>
          <p:cNvSpPr/>
          <p:nvPr/>
        </p:nvSpPr>
        <p:spPr>
          <a:xfrm>
            <a:off x="875275" y="4608002"/>
            <a:ext cx="4664350" cy="830997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8A0000"/>
                </a:solidFill>
              </a:rPr>
              <a:t>A </a:t>
            </a:r>
            <a:r>
              <a:rPr lang="en-US" sz="2400" dirty="0" err="1">
                <a:solidFill>
                  <a:srgbClr val="8A0000"/>
                </a:solidFill>
              </a:rPr>
              <a:t>nivel</a:t>
            </a:r>
            <a:r>
              <a:rPr lang="en-US" sz="2400" dirty="0">
                <a:solidFill>
                  <a:srgbClr val="8A0000"/>
                </a:solidFill>
              </a:rPr>
              <a:t> de </a:t>
            </a:r>
            <a:r>
              <a:rPr lang="en-US" sz="2400" b="1" dirty="0">
                <a:solidFill>
                  <a:srgbClr val="8A0000"/>
                </a:solidFill>
              </a:rPr>
              <a:t>MEDICAMENTO (medicinal product)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26FCC28-E880-5E5E-B46A-7995E6A97271}"/>
              </a:ext>
            </a:extLst>
          </p:cNvPr>
          <p:cNvSpPr/>
          <p:nvPr/>
        </p:nvSpPr>
        <p:spPr>
          <a:xfrm>
            <a:off x="7236163" y="4608001"/>
            <a:ext cx="4664350" cy="830997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8A0000"/>
                </a:solidFill>
              </a:rPr>
              <a:t>A </a:t>
            </a:r>
            <a:r>
              <a:rPr lang="en-US" sz="2400" dirty="0" err="1">
                <a:solidFill>
                  <a:srgbClr val="8A0000"/>
                </a:solidFill>
              </a:rPr>
              <a:t>nivel</a:t>
            </a:r>
            <a:r>
              <a:rPr lang="en-US" sz="2400" dirty="0">
                <a:solidFill>
                  <a:srgbClr val="8A0000"/>
                </a:solidFill>
              </a:rPr>
              <a:t> de </a:t>
            </a:r>
            <a:r>
              <a:rPr lang="en-US" sz="2400" b="1" dirty="0">
                <a:solidFill>
                  <a:srgbClr val="8A0000"/>
                </a:solidFill>
              </a:rPr>
              <a:t>PRESENTACIÓN (packaged medicinal product)</a:t>
            </a:r>
          </a:p>
        </p:txBody>
      </p:sp>
      <p:pic>
        <p:nvPicPr>
          <p:cNvPr id="9" name="Picture 2" descr="La bandera y el escudo nacionales de España – Sociedad Española de  Vexilología">
            <a:extLst>
              <a:ext uri="{FF2B5EF4-FFF2-40B4-BE49-F238E27FC236}">
                <a16:creationId xmlns:a16="http://schemas.microsoft.com/office/drawing/2014/main" id="{0791F914-9DE8-F75C-7DED-4B06ED670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889" y="4426864"/>
            <a:ext cx="504070" cy="33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C6FF1FC-9630-EEEB-548E-E1C7BF15546A}"/>
              </a:ext>
            </a:extLst>
          </p:cNvPr>
          <p:cNvSpPr/>
          <p:nvPr/>
        </p:nvSpPr>
        <p:spPr>
          <a:xfrm>
            <a:off x="5211006" y="2741925"/>
            <a:ext cx="23576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 err="1">
                <a:solidFill>
                  <a:srgbClr val="002060"/>
                </a:solidFill>
              </a:rPr>
              <a:t>en</a:t>
            </a:r>
            <a:r>
              <a:rPr lang="en-US" sz="1400" u="sng" dirty="0">
                <a:solidFill>
                  <a:srgbClr val="002060"/>
                </a:solidFill>
              </a:rPr>
              <a:t> </a:t>
            </a:r>
            <a:r>
              <a:rPr lang="en-US" sz="1400" u="sng" dirty="0" err="1">
                <a:solidFill>
                  <a:srgbClr val="002060"/>
                </a:solidFill>
              </a:rPr>
              <a:t>función</a:t>
            </a:r>
            <a:r>
              <a:rPr lang="en-US" sz="1400" u="sng" dirty="0">
                <a:solidFill>
                  <a:srgbClr val="002060"/>
                </a:solidFill>
              </a:rPr>
              <a:t> </a:t>
            </a:r>
            <a:r>
              <a:rPr lang="en-US" sz="1400" b="1" u="sng" dirty="0" err="1">
                <a:solidFill>
                  <a:srgbClr val="002060"/>
                </a:solidFill>
              </a:rPr>
              <a:t>asignación</a:t>
            </a:r>
            <a:r>
              <a:rPr lang="en-US" sz="1400" b="1" u="sng" dirty="0">
                <a:solidFill>
                  <a:srgbClr val="002060"/>
                </a:solidFill>
              </a:rPr>
              <a:t> de </a:t>
            </a:r>
            <a:r>
              <a:rPr lang="en-US" sz="1400" b="1" u="sng" dirty="0" err="1">
                <a:solidFill>
                  <a:srgbClr val="002060"/>
                </a:solidFill>
              </a:rPr>
              <a:t>los</a:t>
            </a:r>
            <a:r>
              <a:rPr lang="en-US" sz="1400" b="1" u="sng" dirty="0">
                <a:solidFill>
                  <a:srgbClr val="002060"/>
                </a:solidFill>
              </a:rPr>
              <a:t> </a:t>
            </a:r>
            <a:r>
              <a:rPr lang="en-US" sz="1400" b="1" u="sng" dirty="0" err="1">
                <a:solidFill>
                  <a:srgbClr val="002060"/>
                </a:solidFill>
              </a:rPr>
              <a:t>números</a:t>
            </a:r>
            <a:r>
              <a:rPr lang="en-US" sz="1400" b="1" u="sng" dirty="0">
                <a:solidFill>
                  <a:srgbClr val="002060"/>
                </a:solidFill>
              </a:rPr>
              <a:t> de </a:t>
            </a:r>
            <a:r>
              <a:rPr lang="en-US" sz="1400" b="1" u="sng" dirty="0" err="1">
                <a:solidFill>
                  <a:srgbClr val="002060"/>
                </a:solidFill>
              </a:rPr>
              <a:t>registro</a:t>
            </a:r>
            <a:endParaRPr lang="en-US" sz="1400" b="1" u="sng" dirty="0">
              <a:solidFill>
                <a:srgbClr val="002060"/>
              </a:solidFill>
            </a:endParaRPr>
          </a:p>
          <a:p>
            <a:pPr algn="ctr"/>
            <a:r>
              <a:rPr lang="en-US" sz="1400" b="1" u="sng" dirty="0">
                <a:solidFill>
                  <a:srgbClr val="002060"/>
                </a:solidFill>
              </a:rPr>
              <a:t>(MA number)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624AA1D-26D4-DBBE-2C9A-48CC3F6DF7F8}"/>
              </a:ext>
            </a:extLst>
          </p:cNvPr>
          <p:cNvSpPr/>
          <p:nvPr/>
        </p:nvSpPr>
        <p:spPr>
          <a:xfrm>
            <a:off x="515225" y="3940490"/>
            <a:ext cx="5544770" cy="180025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31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4 CuadroTexto">
            <a:extLst>
              <a:ext uri="{FF2B5EF4-FFF2-40B4-BE49-F238E27FC236}">
                <a16:creationId xmlns:a16="http://schemas.microsoft.com/office/drawing/2014/main" id="{D5B88659-8CB6-7D4A-C8D4-20481B0F9022}"/>
              </a:ext>
            </a:extLst>
          </p:cNvPr>
          <p:cNvSpPr txBox="1"/>
          <p:nvPr/>
        </p:nvSpPr>
        <p:spPr>
          <a:xfrm>
            <a:off x="-8495" y="745323"/>
            <a:ext cx="6820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z="3200" dirty="0" err="1"/>
              <a:t>Información</a:t>
            </a:r>
            <a:r>
              <a:rPr lang="en-US" sz="3200" dirty="0"/>
              <a:t> </a:t>
            </a:r>
            <a:r>
              <a:rPr lang="en-US" sz="3200" dirty="0" err="1"/>
              <a:t>requerida</a:t>
            </a:r>
            <a:r>
              <a:rPr lang="en-US" sz="3200" dirty="0"/>
              <a:t> – PACK SIZES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D0574CE-CCA4-1730-DED0-7AB16C740675}"/>
              </a:ext>
            </a:extLst>
          </p:cNvPr>
          <p:cNvSpPr/>
          <p:nvPr/>
        </p:nvSpPr>
        <p:spPr>
          <a:xfrm>
            <a:off x="278800" y="3561537"/>
            <a:ext cx="2376638" cy="584775"/>
          </a:xfrm>
          <a:prstGeom prst="rect">
            <a:avLst/>
          </a:prstGeom>
          <a:ln>
            <a:noFill/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</a:rPr>
              <a:t>Envío</a:t>
            </a:r>
            <a:r>
              <a:rPr lang="en-US" sz="1600" b="1" dirty="0">
                <a:solidFill>
                  <a:srgbClr val="002060"/>
                </a:solidFill>
              </a:rPr>
              <a:t> de la </a:t>
            </a:r>
            <a:r>
              <a:rPr lang="en-US" sz="1600" b="1" dirty="0" err="1">
                <a:solidFill>
                  <a:srgbClr val="002060"/>
                </a:solidFill>
              </a:rPr>
              <a:t>información</a:t>
            </a:r>
            <a:r>
              <a:rPr lang="en-US" sz="1600" b="1" dirty="0">
                <a:solidFill>
                  <a:srgbClr val="002060"/>
                </a:solidFill>
              </a:rPr>
              <a:t> a </a:t>
            </a:r>
            <a:r>
              <a:rPr lang="en-US" sz="1600" b="1" dirty="0" err="1">
                <a:solidFill>
                  <a:srgbClr val="002060"/>
                </a:solidFill>
              </a:rPr>
              <a:t>través</a:t>
            </a:r>
            <a:r>
              <a:rPr lang="en-US" sz="1600" b="1" dirty="0">
                <a:solidFill>
                  <a:srgbClr val="002060"/>
                </a:solidFill>
              </a:rPr>
              <a:t> de </a:t>
            </a:r>
            <a:r>
              <a:rPr lang="en-US" sz="1600" b="1" u="sng" dirty="0" err="1">
                <a:solidFill>
                  <a:srgbClr val="002060"/>
                </a:solidFill>
              </a:rPr>
              <a:t>xEVMPD</a:t>
            </a:r>
            <a:endParaRPr lang="en-US" sz="1600" b="1" u="sng" dirty="0">
              <a:solidFill>
                <a:srgbClr val="002060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D05ABE2-3781-76B2-871B-34D5BD4A23B5}"/>
              </a:ext>
            </a:extLst>
          </p:cNvPr>
          <p:cNvSpPr/>
          <p:nvPr/>
        </p:nvSpPr>
        <p:spPr>
          <a:xfrm>
            <a:off x="0" y="4102109"/>
            <a:ext cx="2886816" cy="738664"/>
          </a:xfrm>
          <a:prstGeom prst="rect">
            <a:avLst/>
          </a:prstGeom>
          <a:ln>
            <a:noFill/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A0000"/>
                </a:solidFill>
              </a:rPr>
              <a:t>MA number a </a:t>
            </a:r>
            <a:r>
              <a:rPr lang="en-US" sz="1400" dirty="0" err="1">
                <a:solidFill>
                  <a:srgbClr val="8A0000"/>
                </a:solidFill>
              </a:rPr>
              <a:t>nivel</a:t>
            </a:r>
            <a:r>
              <a:rPr lang="en-US" sz="1400" dirty="0">
                <a:solidFill>
                  <a:srgbClr val="8A0000"/>
                </a:solidFill>
              </a:rPr>
              <a:t> de </a:t>
            </a:r>
            <a:r>
              <a:rPr lang="en-US" sz="1400" b="1" dirty="0">
                <a:solidFill>
                  <a:srgbClr val="8A0000"/>
                </a:solidFill>
              </a:rPr>
              <a:t>MEDICAMENTO </a:t>
            </a:r>
          </a:p>
          <a:p>
            <a:pPr algn="ctr"/>
            <a:r>
              <a:rPr lang="en-US" sz="1400" b="1" dirty="0">
                <a:solidFill>
                  <a:srgbClr val="8A0000"/>
                </a:solidFill>
              </a:rPr>
              <a:t>(medicinal product)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CCE5298D-720F-8D32-12CD-7B4C2CB9DF4A}"/>
              </a:ext>
            </a:extLst>
          </p:cNvPr>
          <p:cNvCxnSpPr/>
          <p:nvPr/>
        </p:nvCxnSpPr>
        <p:spPr>
          <a:xfrm flipV="1">
            <a:off x="2289759" y="2819455"/>
            <a:ext cx="487726" cy="50427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CC6FCA28-F42F-28EC-785B-32910A5E2A3D}"/>
              </a:ext>
            </a:extLst>
          </p:cNvPr>
          <p:cNvSpPr/>
          <p:nvPr/>
        </p:nvSpPr>
        <p:spPr>
          <a:xfrm>
            <a:off x="2904023" y="2433681"/>
            <a:ext cx="3413294" cy="338554"/>
          </a:xfrm>
          <a:prstGeom prst="rect">
            <a:avLst/>
          </a:prstGeom>
          <a:ln w="12700">
            <a:solidFill>
              <a:srgbClr val="00206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One </a:t>
            </a:r>
            <a:r>
              <a:rPr lang="en-US" sz="1600" b="1" dirty="0" err="1">
                <a:solidFill>
                  <a:srgbClr val="002060"/>
                </a:solidFill>
              </a:rPr>
              <a:t>xEVMPD</a:t>
            </a:r>
            <a:r>
              <a:rPr lang="en-US" sz="1600" b="1" dirty="0">
                <a:solidFill>
                  <a:srgbClr val="002060"/>
                </a:solidFill>
              </a:rPr>
              <a:t> record per pack size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62AEB35-F2A3-DC3A-3985-DA94F8829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65" y="2058358"/>
            <a:ext cx="1533525" cy="135255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3BAA8C4-9F8B-8E31-35FC-364CE496E63F}"/>
              </a:ext>
            </a:extLst>
          </p:cNvPr>
          <p:cNvSpPr/>
          <p:nvPr/>
        </p:nvSpPr>
        <p:spPr>
          <a:xfrm>
            <a:off x="2909350" y="4750203"/>
            <a:ext cx="3407967" cy="338554"/>
          </a:xfrm>
          <a:prstGeom prst="rect">
            <a:avLst/>
          </a:prstGeom>
          <a:ln w="12700">
            <a:solidFill>
              <a:srgbClr val="00206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One </a:t>
            </a:r>
            <a:r>
              <a:rPr lang="en-US" sz="1600" b="1" dirty="0" err="1">
                <a:solidFill>
                  <a:srgbClr val="002060"/>
                </a:solidFill>
              </a:rPr>
              <a:t>xEVMPD</a:t>
            </a:r>
            <a:r>
              <a:rPr lang="en-US" sz="1600" b="1" dirty="0">
                <a:solidFill>
                  <a:srgbClr val="002060"/>
                </a:solidFill>
              </a:rPr>
              <a:t> record for all pack sizes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25D36F7E-0A55-3113-D1FF-8BF3068A2FF6}"/>
              </a:ext>
            </a:extLst>
          </p:cNvPr>
          <p:cNvCxnSpPr/>
          <p:nvPr/>
        </p:nvCxnSpPr>
        <p:spPr>
          <a:xfrm>
            <a:off x="2247958" y="4523834"/>
            <a:ext cx="542150" cy="43359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FE280C72-1122-1432-AF06-C838A7B40695}"/>
              </a:ext>
            </a:extLst>
          </p:cNvPr>
          <p:cNvSpPr txBox="1"/>
          <p:nvPr/>
        </p:nvSpPr>
        <p:spPr>
          <a:xfrm>
            <a:off x="2909350" y="2836233"/>
            <a:ext cx="443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Mismo NR para todos los paquetes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DISTINTIVO de cada paquete </a:t>
            </a:r>
            <a:r>
              <a:rPr lang="es-ES" sz="1400" dirty="0">
                <a:sym typeface="Wingdings" panose="05000000000000000000" pitchFamily="2" charset="2"/>
              </a:rPr>
              <a:t> </a:t>
            </a:r>
            <a:r>
              <a:rPr lang="es-ES" sz="1400" i="1" dirty="0" err="1">
                <a:sym typeface="Wingdings" panose="05000000000000000000" pitchFamily="2" charset="2"/>
              </a:rPr>
              <a:t>package</a:t>
            </a:r>
            <a:r>
              <a:rPr lang="es-ES" sz="1400" i="1" dirty="0">
                <a:sym typeface="Wingdings" panose="05000000000000000000" pitchFamily="2" charset="2"/>
              </a:rPr>
              <a:t> </a:t>
            </a:r>
            <a:r>
              <a:rPr lang="es-ES" sz="1400" i="1" dirty="0" err="1">
                <a:sym typeface="Wingdings" panose="05000000000000000000" pitchFamily="2" charset="2"/>
              </a:rPr>
              <a:t>description</a:t>
            </a:r>
            <a:endParaRPr lang="es-ES" sz="1400" i="1" dirty="0"/>
          </a:p>
        </p:txBody>
      </p:sp>
      <p:pic>
        <p:nvPicPr>
          <p:cNvPr id="11" name="Picture 2" descr="Action - Free business icons">
            <a:extLst>
              <a:ext uri="{FF2B5EF4-FFF2-40B4-BE49-F238E27FC236}">
                <a16:creationId xmlns:a16="http://schemas.microsoft.com/office/drawing/2014/main" id="{805E92B3-240E-DCB6-6AA5-7FBB4D9C9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250" y="4331955"/>
            <a:ext cx="700551" cy="7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341DDEA-CCC2-F7E8-2A49-7E899908146A}"/>
              </a:ext>
            </a:extLst>
          </p:cNvPr>
          <p:cNvSpPr txBox="1"/>
          <p:nvPr/>
        </p:nvSpPr>
        <p:spPr>
          <a:xfrm>
            <a:off x="2914595" y="5226828"/>
            <a:ext cx="382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285750" indent="-285750">
              <a:buFont typeface="Arial" panose="020B0604020202020204" pitchFamily="34" charset="0"/>
              <a:buChar char="•"/>
            </a:lvl1pPr>
          </a:lstStyle>
          <a:p>
            <a:r>
              <a:rPr lang="es-ES" sz="1400" dirty="0"/>
              <a:t>1 paquete con un “</a:t>
            </a:r>
            <a:r>
              <a:rPr lang="es-ES" sz="1400" i="1" dirty="0" err="1"/>
              <a:t>package</a:t>
            </a:r>
            <a:r>
              <a:rPr lang="es-ES" sz="1400" i="1" dirty="0"/>
              <a:t> </a:t>
            </a:r>
            <a:r>
              <a:rPr lang="es-ES" sz="1400" i="1" dirty="0" err="1"/>
              <a:t>description</a:t>
            </a:r>
            <a:r>
              <a:rPr lang="es-ES" sz="1400" dirty="0"/>
              <a:t>” donde aparecen múltiples pack </a:t>
            </a:r>
            <a:r>
              <a:rPr lang="es-ES" sz="1400" dirty="0" err="1"/>
              <a:t>sizes</a:t>
            </a:r>
            <a:endParaRPr lang="es-ES" sz="1400" dirty="0"/>
          </a:p>
        </p:txBody>
      </p:sp>
      <p:sp>
        <p:nvSpPr>
          <p:cNvPr id="13" name="Flecha a la derecha con muesca 6143">
            <a:extLst>
              <a:ext uri="{FF2B5EF4-FFF2-40B4-BE49-F238E27FC236}">
                <a16:creationId xmlns:a16="http://schemas.microsoft.com/office/drawing/2014/main" id="{D330FC75-25F0-4F22-E202-258BCF191F29}"/>
              </a:ext>
            </a:extLst>
          </p:cNvPr>
          <p:cNvSpPr/>
          <p:nvPr/>
        </p:nvSpPr>
        <p:spPr>
          <a:xfrm>
            <a:off x="6484311" y="2519771"/>
            <a:ext cx="1152160" cy="523116"/>
          </a:xfrm>
          <a:prstGeom prst="notched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 a la derecha con muesca 33">
            <a:extLst>
              <a:ext uri="{FF2B5EF4-FFF2-40B4-BE49-F238E27FC236}">
                <a16:creationId xmlns:a16="http://schemas.microsoft.com/office/drawing/2014/main" id="{CAFED709-F8A4-3FAE-AC8F-BCFEF405ED20}"/>
              </a:ext>
            </a:extLst>
          </p:cNvPr>
          <p:cNvSpPr/>
          <p:nvPr/>
        </p:nvSpPr>
        <p:spPr>
          <a:xfrm>
            <a:off x="6484311" y="4910262"/>
            <a:ext cx="1152160" cy="523116"/>
          </a:xfrm>
          <a:prstGeom prst="notched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CCF14B7-983C-FD50-3EE4-44F315EAB29D}"/>
              </a:ext>
            </a:extLst>
          </p:cNvPr>
          <p:cNvSpPr txBox="1"/>
          <p:nvPr/>
        </p:nvSpPr>
        <p:spPr>
          <a:xfrm>
            <a:off x="7684195" y="2310570"/>
            <a:ext cx="4170715" cy="584775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rgbClr val="F54257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</a:rPr>
              <a:t>Mantener este tipo de envío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8A0000"/>
                </a:solidFill>
              </a:rPr>
              <a:t>RECOMENDACIÓN </a:t>
            </a:r>
            <a:r>
              <a:rPr lang="es-ES" sz="1600" dirty="0">
                <a:solidFill>
                  <a:srgbClr val="8A0000"/>
                </a:solidFill>
                <a:sym typeface="Wingdings" panose="05000000000000000000" pitchFamily="2" charset="2"/>
              </a:rPr>
              <a:t> incluir CN/GTIN/</a:t>
            </a:r>
            <a:r>
              <a:rPr lang="es-ES" sz="1600" dirty="0" err="1">
                <a:solidFill>
                  <a:srgbClr val="8A0000"/>
                </a:solidFill>
                <a:sym typeface="Wingdings" panose="05000000000000000000" pitchFamily="2" charset="2"/>
              </a:rPr>
              <a:t>etc</a:t>
            </a:r>
            <a:endParaRPr lang="es-ES" sz="1600" dirty="0">
              <a:solidFill>
                <a:srgbClr val="8A00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DDED1FE-CB6C-3B56-9C8D-EECD0B830288}"/>
              </a:ext>
            </a:extLst>
          </p:cNvPr>
          <p:cNvSpPr txBox="1"/>
          <p:nvPr/>
        </p:nvSpPr>
        <p:spPr>
          <a:xfrm>
            <a:off x="7896991" y="3410908"/>
            <a:ext cx="4094101" cy="2308324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rgbClr val="F54257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 err="1">
                <a:solidFill>
                  <a:srgbClr val="002060"/>
                </a:solidFill>
              </a:rPr>
              <a:t>Enviar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EVcodes</a:t>
            </a:r>
            <a:r>
              <a:rPr lang="en-US" sz="1600" b="1" dirty="0">
                <a:solidFill>
                  <a:srgbClr val="002060"/>
                </a:solidFill>
              </a:rPr>
              <a:t> para </a:t>
            </a:r>
            <a:r>
              <a:rPr lang="en-US" sz="1600" b="1" dirty="0" err="1">
                <a:solidFill>
                  <a:srgbClr val="002060"/>
                </a:solidFill>
              </a:rPr>
              <a:t>cada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paquete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afectado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por</a:t>
            </a:r>
            <a:r>
              <a:rPr lang="en-US" sz="1600" b="1" dirty="0">
                <a:solidFill>
                  <a:srgbClr val="002060"/>
                </a:solidFill>
              </a:rPr>
              <a:t> el </a:t>
            </a:r>
            <a:r>
              <a:rPr lang="en-US" sz="1600" b="1" dirty="0" err="1">
                <a:solidFill>
                  <a:srgbClr val="002060"/>
                </a:solidFill>
              </a:rPr>
              <a:t>listado</a:t>
            </a:r>
            <a:r>
              <a:rPr lang="en-US" sz="1600" b="1" dirty="0">
                <a:solidFill>
                  <a:srgbClr val="002060"/>
                </a:solidFill>
              </a:rPr>
              <a:t> de MM </a:t>
            </a:r>
            <a:r>
              <a:rPr lang="en-US" sz="1600" b="1" dirty="0" err="1">
                <a:solidFill>
                  <a:srgbClr val="002060"/>
                </a:solidFill>
              </a:rPr>
              <a:t>Críticos</a:t>
            </a:r>
            <a:r>
              <a:rPr lang="en-US" sz="1600" b="1" dirty="0">
                <a:solidFill>
                  <a:srgbClr val="002060"/>
                </a:solidFill>
              </a:rPr>
              <a:t> de la UE: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n-US" sz="1600" dirty="0" err="1">
                <a:solidFill>
                  <a:srgbClr val="002060"/>
                </a:solidFill>
              </a:rPr>
              <a:t>Actualizar</a:t>
            </a:r>
            <a:r>
              <a:rPr lang="en-US" sz="1600" dirty="0">
                <a:solidFill>
                  <a:srgbClr val="002060"/>
                </a:solidFill>
              </a:rPr>
              <a:t> el </a:t>
            </a:r>
            <a:r>
              <a:rPr lang="en-US" sz="1600" dirty="0" err="1">
                <a:solidFill>
                  <a:srgbClr val="002060"/>
                </a:solidFill>
              </a:rPr>
              <a:t>EVcode</a:t>
            </a:r>
            <a:r>
              <a:rPr lang="en-US" sz="1600" dirty="0">
                <a:solidFill>
                  <a:srgbClr val="002060"/>
                </a:solidFill>
              </a:rPr>
              <a:t> actual para </a:t>
            </a:r>
            <a:r>
              <a:rPr lang="en-US" sz="1600" dirty="0" err="1">
                <a:solidFill>
                  <a:srgbClr val="002060"/>
                </a:solidFill>
              </a:rPr>
              <a:t>el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formato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más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pequeño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1600" dirty="0" err="1">
                <a:solidFill>
                  <a:srgbClr val="002060"/>
                </a:solidFill>
              </a:rPr>
              <a:t>Nuevas</a:t>
            </a:r>
            <a:r>
              <a:rPr lang="en-US" sz="1600" dirty="0">
                <a:solidFill>
                  <a:srgbClr val="002060"/>
                </a:solidFill>
              </a:rPr>
              <a:t> entradas </a:t>
            </a:r>
            <a:r>
              <a:rPr lang="en-US" sz="1600" dirty="0" err="1">
                <a:solidFill>
                  <a:srgbClr val="002060"/>
                </a:solidFill>
              </a:rPr>
              <a:t>en</a:t>
            </a:r>
            <a:r>
              <a:rPr lang="en-US" sz="1600" dirty="0">
                <a:solidFill>
                  <a:srgbClr val="002060"/>
                </a:solidFill>
              </a:rPr>
              <a:t> XEVMPD/</a:t>
            </a:r>
            <a:r>
              <a:rPr lang="en-US" sz="1600" dirty="0" err="1">
                <a:solidFill>
                  <a:srgbClr val="002060"/>
                </a:solidFill>
              </a:rPr>
              <a:t>presentación</a:t>
            </a:r>
            <a:endParaRPr lang="en-US" sz="16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2060"/>
                </a:solidFill>
              </a:rPr>
              <a:t>Usar </a:t>
            </a:r>
            <a:r>
              <a:rPr lang="en-US" sz="1600" i="1" dirty="0">
                <a:solidFill>
                  <a:srgbClr val="002060"/>
                </a:solidFill>
              </a:rPr>
              <a:t>package description </a:t>
            </a:r>
            <a:r>
              <a:rPr lang="en-US" sz="1600" dirty="0">
                <a:solidFill>
                  <a:srgbClr val="002060"/>
                </a:solidFill>
              </a:rPr>
              <a:t>para </a:t>
            </a:r>
            <a:r>
              <a:rPr lang="en-US" sz="1600" dirty="0" err="1">
                <a:solidFill>
                  <a:srgbClr val="002060"/>
                </a:solidFill>
              </a:rPr>
              <a:t>diferenciar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los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formatos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</a:p>
          <a:p>
            <a:r>
              <a:rPr lang="en-US" sz="1600" dirty="0">
                <a:solidFill>
                  <a:srgbClr val="8A0000"/>
                </a:solidFill>
              </a:rPr>
              <a:t>(</a:t>
            </a:r>
            <a:r>
              <a:rPr lang="es-ES" sz="1600" dirty="0">
                <a:solidFill>
                  <a:srgbClr val="8A0000"/>
                </a:solidFill>
                <a:sym typeface="Wingdings" panose="05000000000000000000" pitchFamily="2" charset="2"/>
              </a:rPr>
              <a:t>incluir CN/GTIN/</a:t>
            </a:r>
            <a:r>
              <a:rPr lang="es-ES" sz="1600" dirty="0" err="1">
                <a:solidFill>
                  <a:srgbClr val="8A0000"/>
                </a:solidFill>
                <a:sym typeface="Wingdings" panose="05000000000000000000" pitchFamily="2" charset="2"/>
              </a:rPr>
              <a:t>etc</a:t>
            </a:r>
            <a:r>
              <a:rPr lang="es-ES" sz="1600" dirty="0">
                <a:solidFill>
                  <a:srgbClr val="8A0000"/>
                </a:solidFill>
                <a:sym typeface="Wingdings" panose="05000000000000000000" pitchFamily="2" charset="2"/>
              </a:rPr>
              <a:t>)</a:t>
            </a:r>
            <a:endParaRPr lang="es-ES" sz="1600" dirty="0">
              <a:solidFill>
                <a:srgbClr val="8A0000"/>
              </a:solidFill>
            </a:endParaRPr>
          </a:p>
        </p:txBody>
      </p:sp>
      <p:pic>
        <p:nvPicPr>
          <p:cNvPr id="17" name="Picture 2" descr="Action - Free business icons">
            <a:extLst>
              <a:ext uri="{FF2B5EF4-FFF2-40B4-BE49-F238E27FC236}">
                <a16:creationId xmlns:a16="http://schemas.microsoft.com/office/drawing/2014/main" id="{0D4F5E78-22AF-5AEC-109E-C238E0764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1581" y="2975618"/>
            <a:ext cx="767669" cy="7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20E22987-5FA1-1DAE-D53E-F1FEEEA3CDDD}"/>
              </a:ext>
            </a:extLst>
          </p:cNvPr>
          <p:cNvSpPr/>
          <p:nvPr/>
        </p:nvSpPr>
        <p:spPr>
          <a:xfrm>
            <a:off x="6528060" y="634271"/>
            <a:ext cx="4953521" cy="707886"/>
          </a:xfrm>
          <a:prstGeom prst="rect">
            <a:avLst/>
          </a:prstGeom>
          <a:solidFill>
            <a:srgbClr val="C00000"/>
          </a:solidFill>
          <a:ln>
            <a:noFill/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 number a </a:t>
            </a:r>
            <a:r>
              <a:rPr lang="en-US" sz="2000" b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nivel</a:t>
            </a:r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de MEDICAMENTO </a:t>
            </a:r>
          </a:p>
          <a:p>
            <a:pPr algn="ctr"/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(medicinal product)</a:t>
            </a:r>
          </a:p>
        </p:txBody>
      </p:sp>
      <p:pic>
        <p:nvPicPr>
          <p:cNvPr id="19" name="Picture 2" descr="Dibujos Animados Ojo Lupa Decorativa Png Transparente PNG ,dibujos Ojos ...">
            <a:extLst>
              <a:ext uri="{FF2B5EF4-FFF2-40B4-BE49-F238E27FC236}">
                <a16:creationId xmlns:a16="http://schemas.microsoft.com/office/drawing/2014/main" id="{6F14FD42-1E88-5FC4-CC9B-1D98873E4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304" y="2058358"/>
            <a:ext cx="324660" cy="56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71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58380164-C537-DE7A-4A64-F279520A0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651" y="1225629"/>
            <a:ext cx="2828011" cy="2846991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5A80DCD0-9186-3CF5-9304-5937CFCCED05}"/>
              </a:ext>
            </a:extLst>
          </p:cNvPr>
          <p:cNvGrpSpPr/>
          <p:nvPr/>
        </p:nvGrpSpPr>
        <p:grpSpPr>
          <a:xfrm>
            <a:off x="2610556" y="1405300"/>
            <a:ext cx="1101242" cy="1059302"/>
            <a:chOff x="-2440363" y="-1"/>
            <a:chExt cx="2703260" cy="2721403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75A7170-E487-E5B5-3DD8-51EA4C825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440363" y="-1"/>
              <a:ext cx="2703260" cy="2721403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B3D88D0C-6E38-E73F-3713-2F1B8C3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07201" y="1581874"/>
              <a:ext cx="789207" cy="761993"/>
            </a:xfrm>
            <a:prstGeom prst="rect">
              <a:avLst/>
            </a:prstGeom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9BEC15C7-31C1-E3EB-7448-1D013128A287}"/>
              </a:ext>
            </a:extLst>
          </p:cNvPr>
          <p:cNvSpPr txBox="1"/>
          <p:nvPr/>
        </p:nvSpPr>
        <p:spPr>
          <a:xfrm>
            <a:off x="805799" y="5277145"/>
            <a:ext cx="10299946" cy="710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s-ES" b="1" dirty="0">
                <a:solidFill>
                  <a:srgbClr val="243A64"/>
                </a:solidFill>
                <a:latin typeface="Montserrat" panose="00000500000000000000" pitchFamily="2" charset="0"/>
              </a:rPr>
              <a:t>Blanca Pérez </a:t>
            </a:r>
            <a:r>
              <a:rPr lang="es-ES" b="1" dirty="0" err="1">
                <a:solidFill>
                  <a:srgbClr val="243A64"/>
                </a:solidFill>
                <a:latin typeface="Montserrat" panose="00000500000000000000" pitchFamily="2" charset="0"/>
              </a:rPr>
              <a:t>Pérez</a:t>
            </a:r>
            <a:r>
              <a:rPr lang="es-ES" b="1" dirty="0">
                <a:solidFill>
                  <a:srgbClr val="243A64"/>
                </a:solidFill>
                <a:latin typeface="Montserrat" panose="00000500000000000000" pitchFamily="2" charset="0"/>
              </a:rPr>
              <a:t> </a:t>
            </a:r>
          </a:p>
          <a:p>
            <a:pPr>
              <a:spcBef>
                <a:spcPts val="450"/>
              </a:spcBef>
            </a:pPr>
            <a:r>
              <a:rPr lang="es-ES" b="1" dirty="0">
                <a:solidFill>
                  <a:srgbClr val="243A64"/>
                </a:solidFill>
                <a:latin typeface="Montserrat" panose="00000500000000000000" pitchFamily="2" charset="0"/>
              </a:rPr>
              <a:t>Técnico del área de Normalización, DMUH, AEMPS</a:t>
            </a:r>
          </a:p>
        </p:txBody>
      </p:sp>
      <p:sp>
        <p:nvSpPr>
          <p:cNvPr id="7" name="Título 17">
            <a:extLst>
              <a:ext uri="{FF2B5EF4-FFF2-40B4-BE49-F238E27FC236}">
                <a16:creationId xmlns:a16="http://schemas.microsoft.com/office/drawing/2014/main" id="{770DDB68-EC4E-B66B-6E89-428F854D6527}"/>
              </a:ext>
            </a:extLst>
          </p:cNvPr>
          <p:cNvSpPr txBox="1">
            <a:spLocks/>
          </p:cNvSpPr>
          <p:nvPr/>
        </p:nvSpPr>
        <p:spPr>
          <a:xfrm>
            <a:off x="1095048" y="1414631"/>
            <a:ext cx="10580402" cy="25756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marL="0" lvl="2" algn="ctr" defTabSz="914377">
              <a:lnSpc>
                <a:spcPct val="90000"/>
              </a:lnSpc>
              <a:spcBef>
                <a:spcPct val="0"/>
              </a:spcBef>
            </a:pPr>
            <a:r>
              <a:rPr lang="es-ES" sz="4000" b="1" dirty="0">
                <a:solidFill>
                  <a:srgbClr val="003366"/>
                </a:solidFill>
                <a:latin typeface="Montserrat" panose="00000500000000000000" pitchFamily="2" charset="0"/>
              </a:rPr>
              <a:t>Parte III:</a:t>
            </a:r>
          </a:p>
          <a:p>
            <a:pPr marL="0" lvl="2" algn="ctr" defTabSz="914377">
              <a:lnSpc>
                <a:spcPct val="90000"/>
              </a:lnSpc>
              <a:spcBef>
                <a:spcPct val="0"/>
              </a:spcBef>
            </a:pPr>
            <a:endParaRPr lang="es-ES" sz="4000" b="1" dirty="0">
              <a:solidFill>
                <a:srgbClr val="003366"/>
              </a:solidFill>
              <a:latin typeface="Montserrat" panose="00000500000000000000" pitchFamily="2" charset="0"/>
            </a:endParaRPr>
          </a:p>
          <a:p>
            <a:pPr marL="0" lvl="2" algn="ctr" defTabSz="914377">
              <a:lnSpc>
                <a:spcPct val="90000"/>
              </a:lnSpc>
              <a:spcBef>
                <a:spcPct val="0"/>
              </a:spcBef>
            </a:pPr>
            <a:r>
              <a:rPr lang="es-ES" sz="4000" b="1" dirty="0">
                <a:solidFill>
                  <a:srgbClr val="003366"/>
                </a:solidFill>
                <a:latin typeface="Montserrat" panose="00000500000000000000" pitchFamily="2" charset="0"/>
              </a:rPr>
              <a:t>Visión general del estado actual de PMS </a:t>
            </a:r>
          </a:p>
        </p:txBody>
      </p:sp>
    </p:spTree>
    <p:extLst>
      <p:ext uri="{BB962C8B-B14F-4D97-AF65-F5344CB8AC3E}">
        <p14:creationId xmlns:p14="http://schemas.microsoft.com/office/powerpoint/2010/main" val="1453724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4 CuadroTexto">
            <a:extLst>
              <a:ext uri="{FF2B5EF4-FFF2-40B4-BE49-F238E27FC236}">
                <a16:creationId xmlns:a16="http://schemas.microsoft.com/office/drawing/2014/main" id="{3F1AA2CE-CD04-7359-46A9-8A10D00F49DC}"/>
              </a:ext>
            </a:extLst>
          </p:cNvPr>
          <p:cNvSpPr txBox="1"/>
          <p:nvPr/>
        </p:nvSpPr>
        <p:spPr>
          <a:xfrm>
            <a:off x="125270" y="294035"/>
            <a:ext cx="12231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z="3600" dirty="0"/>
              <a:t>RESUMEN ACCIONES REQUERIDAS</a:t>
            </a:r>
          </a:p>
          <a:p>
            <a:r>
              <a:rPr lang="en-US" sz="2400" u="sng" dirty="0"/>
              <a:t>(</a:t>
            </a:r>
            <a:r>
              <a:rPr lang="en-US" sz="2400" u="sng" dirty="0" err="1"/>
              <a:t>nuevos</a:t>
            </a:r>
            <a:r>
              <a:rPr lang="en-US" sz="2400" u="sng" dirty="0"/>
              <a:t> </a:t>
            </a:r>
            <a:r>
              <a:rPr lang="en-US" sz="2400" u="sng" dirty="0" err="1"/>
              <a:t>registros</a:t>
            </a:r>
            <a:r>
              <a:rPr lang="en-US" sz="2400" u="sng" dirty="0"/>
              <a:t> y legacy)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17B6807-50E4-18F2-3CF5-5C656193A1B4}"/>
              </a:ext>
            </a:extLst>
          </p:cNvPr>
          <p:cNvSpPr/>
          <p:nvPr/>
        </p:nvSpPr>
        <p:spPr>
          <a:xfrm>
            <a:off x="197876" y="1551684"/>
            <a:ext cx="6552910" cy="707886"/>
          </a:xfrm>
          <a:prstGeom prst="rect">
            <a:avLst/>
          </a:prstGeom>
          <a:solidFill>
            <a:srgbClr val="C00000"/>
          </a:solidFill>
          <a:ln>
            <a:noFill/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Centralizados</a:t>
            </a:r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No </a:t>
            </a:r>
            <a:r>
              <a:rPr lang="en-US" sz="2000" b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centralizados</a:t>
            </a:r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con NR para </a:t>
            </a:r>
            <a:r>
              <a:rPr lang="en-US" sz="2000" b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cada</a:t>
            </a:r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000" b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presentación</a:t>
            </a:r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Flecha doblada hacia arriba 5">
            <a:extLst>
              <a:ext uri="{FF2B5EF4-FFF2-40B4-BE49-F238E27FC236}">
                <a16:creationId xmlns:a16="http://schemas.microsoft.com/office/drawing/2014/main" id="{AF12ED9A-F4BB-C9A8-60E5-895CA6792C96}"/>
              </a:ext>
            </a:extLst>
          </p:cNvPr>
          <p:cNvSpPr/>
          <p:nvPr/>
        </p:nvSpPr>
        <p:spPr>
          <a:xfrm rot="5400000">
            <a:off x="1782096" y="1774894"/>
            <a:ext cx="684095" cy="169223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EF1EF8B-999A-6CA4-AD8B-498AC3FCCDF4}"/>
              </a:ext>
            </a:extLst>
          </p:cNvPr>
          <p:cNvSpPr txBox="1"/>
          <p:nvPr/>
        </p:nvSpPr>
        <p:spPr>
          <a:xfrm>
            <a:off x="3165180" y="2443552"/>
            <a:ext cx="5148396" cy="584775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rgbClr val="F54257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</a:rPr>
              <a:t>Obligación de enviar todas las presentaciones. </a:t>
            </a:r>
            <a:endParaRPr lang="es-ES" sz="1600" dirty="0">
              <a:solidFill>
                <a:srgbClr val="F1004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8A0000"/>
                </a:solidFill>
                <a:sym typeface="Wingdings" panose="05000000000000000000" pitchFamily="2" charset="2"/>
              </a:rPr>
              <a:t>OPCIONAL </a:t>
            </a:r>
            <a:r>
              <a:rPr lang="es-ES" sz="1600" i="1" dirty="0" err="1">
                <a:solidFill>
                  <a:srgbClr val="8A0000"/>
                </a:solidFill>
                <a:sym typeface="Wingdings" panose="05000000000000000000" pitchFamily="2" charset="2"/>
              </a:rPr>
              <a:t>package</a:t>
            </a:r>
            <a:r>
              <a:rPr lang="es-ES" sz="1600" i="1" dirty="0">
                <a:solidFill>
                  <a:srgbClr val="8A0000"/>
                </a:solidFill>
                <a:sym typeface="Wingdings" panose="05000000000000000000" pitchFamily="2" charset="2"/>
              </a:rPr>
              <a:t> </a:t>
            </a:r>
            <a:r>
              <a:rPr lang="es-ES" sz="1600" i="1" dirty="0" err="1">
                <a:solidFill>
                  <a:srgbClr val="8A0000"/>
                </a:solidFill>
                <a:sym typeface="Wingdings" panose="05000000000000000000" pitchFamily="2" charset="2"/>
              </a:rPr>
              <a:t>description</a:t>
            </a:r>
            <a:r>
              <a:rPr lang="es-ES" sz="1600" i="1" dirty="0">
                <a:solidFill>
                  <a:srgbClr val="8A0000"/>
                </a:solidFill>
                <a:sym typeface="Wingdings" panose="05000000000000000000" pitchFamily="2" charset="2"/>
              </a:rPr>
              <a:t> </a:t>
            </a:r>
            <a:endParaRPr lang="es-ES" sz="1600" i="1" dirty="0">
              <a:solidFill>
                <a:srgbClr val="8A0000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A14F5AE-48E8-D58A-DF25-483F2A441D01}"/>
              </a:ext>
            </a:extLst>
          </p:cNvPr>
          <p:cNvSpPr/>
          <p:nvPr/>
        </p:nvSpPr>
        <p:spPr>
          <a:xfrm>
            <a:off x="244591" y="4024366"/>
            <a:ext cx="6552910" cy="400110"/>
          </a:xfrm>
          <a:prstGeom prst="rect">
            <a:avLst/>
          </a:prstGeom>
          <a:solidFill>
            <a:srgbClr val="C00000"/>
          </a:solidFill>
          <a:ln>
            <a:noFill/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No </a:t>
            </a:r>
            <a:r>
              <a:rPr lang="en-US" sz="2000" b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centralizados</a:t>
            </a:r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con NR a </a:t>
            </a:r>
            <a:r>
              <a:rPr lang="en-US" sz="2000" b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nivel</a:t>
            </a:r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de </a:t>
            </a:r>
            <a:r>
              <a:rPr lang="en-US" sz="2000" b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medicamento</a:t>
            </a:r>
            <a:endParaRPr lang="en-US" sz="2000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Flecha doblada hacia arriba 9">
            <a:extLst>
              <a:ext uri="{FF2B5EF4-FFF2-40B4-BE49-F238E27FC236}">
                <a16:creationId xmlns:a16="http://schemas.microsoft.com/office/drawing/2014/main" id="{FEA39EEE-DE7E-EA50-62DA-0E9197AE4676}"/>
              </a:ext>
            </a:extLst>
          </p:cNvPr>
          <p:cNvSpPr/>
          <p:nvPr/>
        </p:nvSpPr>
        <p:spPr>
          <a:xfrm rot="5400000">
            <a:off x="1782096" y="3986128"/>
            <a:ext cx="684095" cy="169223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4F2EE65-9856-BA38-DCCF-90413B863A81}"/>
              </a:ext>
            </a:extLst>
          </p:cNvPr>
          <p:cNvSpPr txBox="1"/>
          <p:nvPr/>
        </p:nvSpPr>
        <p:spPr>
          <a:xfrm>
            <a:off x="3165180" y="4674326"/>
            <a:ext cx="8833987" cy="1077218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rgbClr val="F54257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</a:rPr>
              <a:t>PRIORIDAD: </a:t>
            </a:r>
            <a:r>
              <a:rPr lang="en-US" sz="1600" dirty="0" err="1">
                <a:solidFill>
                  <a:srgbClr val="002060"/>
                </a:solidFill>
              </a:rPr>
              <a:t>productos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afectados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por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el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listado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  <a:highlight>
                  <a:srgbClr val="FFFF00"/>
                </a:highlight>
              </a:rPr>
              <a:t>de Medicamentos </a:t>
            </a:r>
            <a:r>
              <a:rPr lang="en-US" sz="1600" dirty="0" err="1">
                <a:solidFill>
                  <a:srgbClr val="002060"/>
                </a:solidFill>
                <a:highlight>
                  <a:srgbClr val="FFFF00"/>
                </a:highlight>
              </a:rPr>
              <a:t>Críticos</a:t>
            </a:r>
            <a:r>
              <a:rPr lang="en-US" sz="1600" dirty="0">
                <a:solidFill>
                  <a:srgbClr val="002060"/>
                </a:solidFill>
                <a:highlight>
                  <a:srgbClr val="FFFF00"/>
                </a:highlight>
              </a:rPr>
              <a:t> de la UE (</a:t>
            </a:r>
            <a:r>
              <a:rPr lang="en-US" sz="1600" dirty="0" err="1">
                <a:solidFill>
                  <a:srgbClr val="002060"/>
                </a:solidFill>
                <a:highlight>
                  <a:srgbClr val="FFFF00"/>
                </a:highlight>
              </a:rPr>
              <a:t>comercializados</a:t>
            </a:r>
            <a:r>
              <a:rPr lang="en-US" sz="1600" dirty="0">
                <a:solidFill>
                  <a:srgbClr val="002060"/>
                </a:solidFill>
                <a:highlight>
                  <a:srgbClr val="FFFF00"/>
                </a:highlight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sym typeface="Wingdings" panose="05000000000000000000" pitchFamily="2" charset="2"/>
              </a:rPr>
              <a:t>Crisis: </a:t>
            </a:r>
            <a:r>
              <a:rPr lang="en-US" sz="1600" dirty="0" err="1">
                <a:solidFill>
                  <a:srgbClr val="002060"/>
                </a:solidFill>
                <a:sym typeface="Wingdings" panose="05000000000000000000" pitchFamily="2" charset="2"/>
              </a:rPr>
              <a:t>envío</a:t>
            </a:r>
            <a:r>
              <a:rPr lang="en-US" sz="16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2060"/>
                </a:solidFill>
                <a:sym typeface="Wingdings" panose="05000000000000000000" pitchFamily="2" charset="2"/>
              </a:rPr>
              <a:t>paquetes</a:t>
            </a:r>
            <a:r>
              <a:rPr lang="en-US" sz="1600" dirty="0">
                <a:solidFill>
                  <a:srgbClr val="002060"/>
                </a:solidFill>
                <a:sym typeface="Wingdings" panose="05000000000000000000" pitchFamily="2" charset="2"/>
              </a:rPr>
              <a:t> no </a:t>
            </a:r>
            <a:r>
              <a:rPr lang="en-US" sz="1600" dirty="0" err="1">
                <a:solidFill>
                  <a:srgbClr val="002060"/>
                </a:solidFill>
                <a:sym typeface="Wingdings" panose="05000000000000000000" pitchFamily="2" charset="2"/>
              </a:rPr>
              <a:t>comercializados</a:t>
            </a:r>
            <a:endParaRPr lang="en-US" sz="1600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8A0000"/>
                </a:solidFill>
                <a:sym typeface="Wingdings" panose="05000000000000000000" pitchFamily="2" charset="2"/>
              </a:rPr>
              <a:t>RECOMENDACIÓN  usar </a:t>
            </a:r>
            <a:r>
              <a:rPr lang="es-ES" sz="1600" i="1" dirty="0" err="1">
                <a:solidFill>
                  <a:srgbClr val="8A0000"/>
                </a:solidFill>
                <a:sym typeface="Wingdings" panose="05000000000000000000" pitchFamily="2" charset="2"/>
              </a:rPr>
              <a:t>package</a:t>
            </a:r>
            <a:r>
              <a:rPr lang="es-ES" sz="1600" i="1" dirty="0">
                <a:solidFill>
                  <a:srgbClr val="8A0000"/>
                </a:solidFill>
                <a:sym typeface="Wingdings" panose="05000000000000000000" pitchFamily="2" charset="2"/>
              </a:rPr>
              <a:t> </a:t>
            </a:r>
            <a:r>
              <a:rPr lang="es-ES" sz="1600" i="1" dirty="0" err="1">
                <a:solidFill>
                  <a:srgbClr val="8A0000"/>
                </a:solidFill>
                <a:sym typeface="Wingdings" panose="05000000000000000000" pitchFamily="2" charset="2"/>
              </a:rPr>
              <a:t>description</a:t>
            </a:r>
            <a:r>
              <a:rPr lang="es-ES" sz="1600" i="1" dirty="0">
                <a:solidFill>
                  <a:srgbClr val="8A0000"/>
                </a:solidFill>
                <a:sym typeface="Wingdings" panose="05000000000000000000" pitchFamily="2" charset="2"/>
              </a:rPr>
              <a:t> </a:t>
            </a:r>
            <a:r>
              <a:rPr lang="es-ES" sz="1600" dirty="0">
                <a:solidFill>
                  <a:srgbClr val="8A0000"/>
                </a:solidFill>
                <a:sym typeface="Wingdings" panose="05000000000000000000" pitchFamily="2" charset="2"/>
              </a:rPr>
              <a:t>para incluir información ÚTIL. </a:t>
            </a:r>
            <a:endParaRPr lang="es-ES" sz="1600" dirty="0">
              <a:solidFill>
                <a:srgbClr val="8A0000"/>
              </a:solidFill>
            </a:endParaRPr>
          </a:p>
        </p:txBody>
      </p:sp>
      <p:pic>
        <p:nvPicPr>
          <p:cNvPr id="9" name="Picture 12" descr="3.200+ Rojo Reloj Despertador Ilustraciones de Stock, gráficos vectoriales  libres de derechos y clip art - iStock">
            <a:extLst>
              <a:ext uri="{FF2B5EF4-FFF2-40B4-BE49-F238E27FC236}">
                <a16:creationId xmlns:a16="http://schemas.microsoft.com/office/drawing/2014/main" id="{DBC10E11-AE2E-05BD-9D5F-AAA44AA0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810" y="137275"/>
            <a:ext cx="2120920" cy="212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9A7979C-8876-6AAE-BD5D-092332D7E424}"/>
              </a:ext>
            </a:extLst>
          </p:cNvPr>
          <p:cNvSpPr txBox="1"/>
          <p:nvPr/>
        </p:nvSpPr>
        <p:spPr>
          <a:xfrm>
            <a:off x="9662559" y="2055258"/>
            <a:ext cx="2470347" cy="40862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</a:rPr>
              <a:t>31 de Enero de 2025</a:t>
            </a:r>
          </a:p>
        </p:txBody>
      </p:sp>
    </p:spTree>
    <p:extLst>
      <p:ext uri="{BB962C8B-B14F-4D97-AF65-F5344CB8AC3E}">
        <p14:creationId xmlns:p14="http://schemas.microsoft.com/office/powerpoint/2010/main" val="147383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irmar con la palabra ayuda en un icono de mano en estilo de dibujos  animados sobre un fondo blanco | Vector Premium">
            <a:extLst>
              <a:ext uri="{FF2B5EF4-FFF2-40B4-BE49-F238E27FC236}">
                <a16:creationId xmlns:a16="http://schemas.microsoft.com/office/drawing/2014/main" id="{8B8B5B09-51A8-9EBF-FCD8-9AD4DFA81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764" y="73210"/>
            <a:ext cx="2076236" cy="207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711C8A1-60F9-A5F1-3097-AA87152EB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51" y="3320228"/>
            <a:ext cx="9531950" cy="61452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A2B8BE2-8853-B115-01C6-33C8645AB32F}"/>
              </a:ext>
            </a:extLst>
          </p:cNvPr>
          <p:cNvSpPr txBox="1"/>
          <p:nvPr/>
        </p:nvSpPr>
        <p:spPr>
          <a:xfrm>
            <a:off x="751451" y="4568540"/>
            <a:ext cx="216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2">
                    <a:lumMod val="25000"/>
                  </a:schemeClr>
                </a:solidFill>
              </a:rPr>
              <a:t>CN Preferentemente</a:t>
            </a:r>
          </a:p>
          <a:p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NTIN/GTIN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635A0E9-B7DB-EC14-435F-66EE63AB76CD}"/>
              </a:ext>
            </a:extLst>
          </p:cNvPr>
          <p:cNvSpPr txBox="1"/>
          <p:nvPr/>
        </p:nvSpPr>
        <p:spPr>
          <a:xfrm>
            <a:off x="4207931" y="1826281"/>
            <a:ext cx="4104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</a:rPr>
              <a:t>Descripción de la presentación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Reutilizar descriptivo de cada CN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91195DE-F0C5-8820-6607-92DD2E34A0FE}"/>
              </a:ext>
            </a:extLst>
          </p:cNvPr>
          <p:cNvSpPr txBox="1"/>
          <p:nvPr/>
        </p:nvSpPr>
        <p:spPr>
          <a:xfrm>
            <a:off x="6139544" y="4532176"/>
            <a:ext cx="5604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Acondicionamiento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</a:rPr>
              <a:t>Especialmente característico en presentaciones con el mismo contenido que difieren en estos materiales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RECOMENDACIÓN: Reutilizar descriptivo de cada CN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58771B5-00FD-6DB4-5F6D-E92B0881C469}"/>
              </a:ext>
            </a:extLst>
          </p:cNvPr>
          <p:cNvSpPr/>
          <p:nvPr/>
        </p:nvSpPr>
        <p:spPr>
          <a:xfrm>
            <a:off x="858416" y="636903"/>
            <a:ext cx="99650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D20000"/>
                </a:solidFill>
                <a:sym typeface="Wingdings" panose="05000000000000000000" pitchFamily="2" charset="2"/>
              </a:rPr>
              <a:t>PROPUESTA </a:t>
            </a:r>
          </a:p>
          <a:p>
            <a:pPr algn="ctr"/>
            <a:r>
              <a:rPr lang="es-ES" sz="2800" b="1" i="1" dirty="0" err="1">
                <a:solidFill>
                  <a:srgbClr val="D20000"/>
                </a:solidFill>
                <a:sym typeface="Wingdings" panose="05000000000000000000" pitchFamily="2" charset="2"/>
              </a:rPr>
              <a:t>Package</a:t>
            </a:r>
            <a:r>
              <a:rPr lang="es-ES" sz="2800" b="1" i="1" dirty="0">
                <a:solidFill>
                  <a:srgbClr val="D20000"/>
                </a:solidFill>
                <a:sym typeface="Wingdings" panose="05000000000000000000" pitchFamily="2" charset="2"/>
              </a:rPr>
              <a:t> </a:t>
            </a:r>
            <a:r>
              <a:rPr lang="es-ES" sz="2800" b="1" i="1" dirty="0" err="1">
                <a:solidFill>
                  <a:srgbClr val="D20000"/>
                </a:solidFill>
                <a:sym typeface="Wingdings" panose="05000000000000000000" pitchFamily="2" charset="2"/>
              </a:rPr>
              <a:t>description</a:t>
            </a:r>
            <a:r>
              <a:rPr lang="es-ES" sz="2800" b="1" i="1" dirty="0">
                <a:solidFill>
                  <a:srgbClr val="D20000"/>
                </a:solidFill>
                <a:sym typeface="Wingdings" panose="05000000000000000000" pitchFamily="2" charset="2"/>
              </a:rPr>
              <a:t> </a:t>
            </a:r>
            <a:r>
              <a:rPr lang="es-ES" sz="2800" b="1" i="1" dirty="0" err="1">
                <a:solidFill>
                  <a:srgbClr val="D20000"/>
                </a:solidFill>
                <a:sym typeface="Wingdings" panose="05000000000000000000" pitchFamily="2" charset="2"/>
              </a:rPr>
              <a:t>for</a:t>
            </a:r>
            <a:r>
              <a:rPr lang="es-ES" sz="2800" b="1" i="1" dirty="0">
                <a:solidFill>
                  <a:srgbClr val="D20000"/>
                </a:solidFill>
                <a:sym typeface="Wingdings" panose="05000000000000000000" pitchFamily="2" charset="2"/>
              </a:rPr>
              <a:t> </a:t>
            </a:r>
            <a:r>
              <a:rPr lang="es-ES" sz="2800" b="1" i="1" dirty="0" err="1">
                <a:solidFill>
                  <a:srgbClr val="D20000"/>
                </a:solidFill>
                <a:sym typeface="Wingdings" panose="05000000000000000000" pitchFamily="2" charset="2"/>
              </a:rPr>
              <a:t>Spanish</a:t>
            </a:r>
            <a:r>
              <a:rPr lang="es-ES" sz="2800" b="1" i="1" dirty="0">
                <a:solidFill>
                  <a:srgbClr val="D20000"/>
                </a:solidFill>
                <a:sym typeface="Wingdings" panose="05000000000000000000" pitchFamily="2" charset="2"/>
              </a:rPr>
              <a:t> </a:t>
            </a:r>
            <a:r>
              <a:rPr lang="es-ES" sz="2800" b="1" i="1" dirty="0" err="1">
                <a:solidFill>
                  <a:srgbClr val="D20000"/>
                </a:solidFill>
                <a:sym typeface="Wingdings" panose="05000000000000000000" pitchFamily="2" charset="2"/>
              </a:rPr>
              <a:t>packaged</a:t>
            </a:r>
            <a:r>
              <a:rPr lang="es-ES" sz="2800" b="1" i="1" dirty="0">
                <a:solidFill>
                  <a:srgbClr val="D20000"/>
                </a:solidFill>
                <a:sym typeface="Wingdings" panose="05000000000000000000" pitchFamily="2" charset="2"/>
              </a:rPr>
              <a:t> medicinal </a:t>
            </a:r>
            <a:r>
              <a:rPr lang="es-ES" sz="2800" b="1" i="1" dirty="0" err="1">
                <a:solidFill>
                  <a:srgbClr val="D20000"/>
                </a:solidFill>
                <a:sym typeface="Wingdings" panose="05000000000000000000" pitchFamily="2" charset="2"/>
              </a:rPr>
              <a:t>products</a:t>
            </a:r>
            <a:r>
              <a:rPr lang="es-ES" sz="2800" b="1" i="1" dirty="0">
                <a:solidFill>
                  <a:srgbClr val="D20000"/>
                </a:solidFill>
                <a:sym typeface="Wingdings" panose="05000000000000000000" pitchFamily="2" charset="2"/>
              </a:rPr>
              <a:t>  </a:t>
            </a:r>
            <a:endParaRPr lang="es-ES" sz="2800" b="1" i="1" dirty="0">
              <a:solidFill>
                <a:srgbClr val="D20000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B18A056-B095-C5DD-5941-F07A831834DF}"/>
              </a:ext>
            </a:extLst>
          </p:cNvPr>
          <p:cNvSpPr/>
          <p:nvPr/>
        </p:nvSpPr>
        <p:spPr>
          <a:xfrm>
            <a:off x="751451" y="3092746"/>
            <a:ext cx="2016280" cy="98524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AEEEB677-C9D3-EA87-0018-1832EAF1CC09}"/>
              </a:ext>
            </a:extLst>
          </p:cNvPr>
          <p:cNvCxnSpPr>
            <a:stCxn id="20" idx="2"/>
          </p:cNvCxnSpPr>
          <p:nvPr/>
        </p:nvCxnSpPr>
        <p:spPr>
          <a:xfrm>
            <a:off x="1759591" y="4077991"/>
            <a:ext cx="0" cy="48650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A9E88B0-D31D-38C1-09C5-F0ED94DA144E}"/>
              </a:ext>
            </a:extLst>
          </p:cNvPr>
          <p:cNvSpPr/>
          <p:nvPr/>
        </p:nvSpPr>
        <p:spPr>
          <a:xfrm>
            <a:off x="3018662" y="3092746"/>
            <a:ext cx="6085949" cy="98524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2F0C5DD-865C-7737-3762-78F07172D06D}"/>
              </a:ext>
            </a:extLst>
          </p:cNvPr>
          <p:cNvCxnSpPr>
            <a:cxnSpLocks/>
          </p:cNvCxnSpPr>
          <p:nvPr/>
        </p:nvCxnSpPr>
        <p:spPr>
          <a:xfrm flipV="1">
            <a:off x="6260216" y="2472612"/>
            <a:ext cx="0" cy="62013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3C7A85A5-4276-B215-0A2F-F9DBC0B2FAC5}"/>
              </a:ext>
            </a:extLst>
          </p:cNvPr>
          <p:cNvSpPr/>
          <p:nvPr/>
        </p:nvSpPr>
        <p:spPr>
          <a:xfrm>
            <a:off x="9293263" y="3092745"/>
            <a:ext cx="990138" cy="98524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CA249567-F71D-CA02-3A58-9AC260636702}"/>
              </a:ext>
            </a:extLst>
          </p:cNvPr>
          <p:cNvCxnSpPr/>
          <p:nvPr/>
        </p:nvCxnSpPr>
        <p:spPr>
          <a:xfrm>
            <a:off x="9759834" y="4077991"/>
            <a:ext cx="0" cy="48650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224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mino al futuro stock de ilustración. Ilustración de celebre - 47028313">
            <a:extLst>
              <a:ext uri="{FF2B5EF4-FFF2-40B4-BE49-F238E27FC236}">
                <a16:creationId xmlns:a16="http://schemas.microsoft.com/office/drawing/2014/main" id="{E9A62472-0A64-A606-78FF-9FA561B9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689" y="-74645"/>
            <a:ext cx="7882621" cy="583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34 CuadroTexto">
            <a:extLst>
              <a:ext uri="{FF2B5EF4-FFF2-40B4-BE49-F238E27FC236}">
                <a16:creationId xmlns:a16="http://schemas.microsoft.com/office/drawing/2014/main" id="{EB358CD6-0187-76DB-A38D-E2A066713F7C}"/>
              </a:ext>
            </a:extLst>
          </p:cNvPr>
          <p:cNvSpPr txBox="1"/>
          <p:nvPr/>
        </p:nvSpPr>
        <p:spPr>
          <a:xfrm>
            <a:off x="885301" y="1106657"/>
            <a:ext cx="10421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z="4400" dirty="0" err="1">
                <a:solidFill>
                  <a:srgbClr val="8A0000"/>
                </a:solidFill>
              </a:rPr>
              <a:t>Febrero</a:t>
            </a:r>
            <a:r>
              <a:rPr lang="en-US" sz="4400" dirty="0">
                <a:solidFill>
                  <a:srgbClr val="8A0000"/>
                </a:solidFill>
              </a:rPr>
              <a:t> 2025 – </a:t>
            </a:r>
            <a:r>
              <a:rPr lang="en-US" sz="4400" dirty="0" err="1">
                <a:solidFill>
                  <a:srgbClr val="8A0000"/>
                </a:solidFill>
              </a:rPr>
              <a:t>Diciembre</a:t>
            </a:r>
            <a:r>
              <a:rPr lang="en-US" sz="4400" dirty="0">
                <a:solidFill>
                  <a:srgbClr val="8A0000"/>
                </a:solidFill>
              </a:rPr>
              <a:t> 2025</a:t>
            </a:r>
          </a:p>
          <a:p>
            <a:r>
              <a:rPr lang="en-US" sz="4400" dirty="0">
                <a:solidFill>
                  <a:srgbClr val="8A0000"/>
                </a:solidFill>
              </a:rPr>
              <a:t>MEDICAMENTOS CRÍTICOS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54A947-42A9-2403-AA7B-5182B1BA2337}"/>
              </a:ext>
            </a:extLst>
          </p:cNvPr>
          <p:cNvSpPr txBox="1"/>
          <p:nvPr/>
        </p:nvSpPr>
        <p:spPr>
          <a:xfrm>
            <a:off x="3782695" y="2549782"/>
            <a:ext cx="60975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i="1" dirty="0" err="1">
                <a:solidFill>
                  <a:srgbClr val="002060"/>
                </a:solidFill>
              </a:rPr>
              <a:t>Structured</a:t>
            </a:r>
            <a:r>
              <a:rPr lang="es-ES" sz="1800" b="1" i="1" dirty="0">
                <a:solidFill>
                  <a:srgbClr val="002060"/>
                </a:solidFill>
              </a:rPr>
              <a:t> pack </a:t>
            </a:r>
            <a:r>
              <a:rPr lang="es-ES" sz="1800" b="1" i="1" dirty="0" err="1">
                <a:solidFill>
                  <a:srgbClr val="002060"/>
                </a:solidFill>
              </a:rPr>
              <a:t>size</a:t>
            </a:r>
            <a:r>
              <a:rPr lang="es-ES" sz="1800" b="1" i="1" dirty="0">
                <a:solidFill>
                  <a:srgbClr val="002060"/>
                </a:solidFill>
              </a:rPr>
              <a:t>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i="1" dirty="0" err="1">
                <a:solidFill>
                  <a:srgbClr val="002060"/>
                </a:solidFill>
              </a:rPr>
              <a:t>Manufacturers</a:t>
            </a:r>
            <a:r>
              <a:rPr lang="es-ES" sz="1800" b="1" i="1" dirty="0">
                <a:solidFill>
                  <a:srgbClr val="002060"/>
                </a:solidFill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i="1" dirty="0" err="1">
                <a:solidFill>
                  <a:srgbClr val="002060"/>
                </a:solidFill>
              </a:rPr>
              <a:t>Manufacturing</a:t>
            </a:r>
            <a:r>
              <a:rPr lang="es-ES" sz="1800" b="1" i="1" dirty="0">
                <a:solidFill>
                  <a:srgbClr val="002060"/>
                </a:solidFill>
              </a:rPr>
              <a:t> </a:t>
            </a:r>
            <a:r>
              <a:rPr lang="es-ES" sz="1800" b="1" i="1" dirty="0" err="1">
                <a:solidFill>
                  <a:srgbClr val="002060"/>
                </a:solidFill>
              </a:rPr>
              <a:t>business</a:t>
            </a:r>
            <a:r>
              <a:rPr lang="es-ES" sz="1800" b="1" i="1" dirty="0">
                <a:solidFill>
                  <a:srgbClr val="002060"/>
                </a:solidFill>
              </a:rPr>
              <a:t> </a:t>
            </a:r>
            <a:r>
              <a:rPr lang="es-ES" sz="1800" b="1" i="1" dirty="0" err="1">
                <a:solidFill>
                  <a:srgbClr val="002060"/>
                </a:solidFill>
              </a:rPr>
              <a:t>operations</a:t>
            </a:r>
            <a:r>
              <a:rPr lang="es-ES" sz="1800" b="1" i="1" dirty="0">
                <a:solidFill>
                  <a:srgbClr val="002060"/>
                </a:solidFill>
              </a:rPr>
              <a:t> </a:t>
            </a:r>
            <a:r>
              <a:rPr lang="es-ES" sz="1800" b="1" dirty="0">
                <a:solidFill>
                  <a:srgbClr val="002060"/>
                </a:solidFill>
              </a:rPr>
              <a:t>(MBO)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i="1" dirty="0">
                <a:solidFill>
                  <a:srgbClr val="002060"/>
                </a:solidFill>
              </a:rPr>
              <a:t>Data Carrier </a:t>
            </a:r>
            <a:r>
              <a:rPr lang="es-ES" sz="1800" b="1" dirty="0">
                <a:solidFill>
                  <a:srgbClr val="002060"/>
                </a:solidFill>
              </a:rPr>
              <a:t>(</a:t>
            </a:r>
            <a:r>
              <a:rPr lang="es-ES" sz="1800" b="1" dirty="0" err="1">
                <a:solidFill>
                  <a:srgbClr val="002060"/>
                </a:solidFill>
              </a:rPr>
              <a:t>ePI</a:t>
            </a:r>
            <a:r>
              <a:rPr lang="es-ES" sz="1800" b="1" dirty="0">
                <a:solidFill>
                  <a:srgbClr val="002060"/>
                </a:solidFill>
              </a:rPr>
              <a:t>)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68A3F1-A14F-E3C4-431D-5097A78F9FD8}"/>
              </a:ext>
            </a:extLst>
          </p:cNvPr>
          <p:cNvSpPr txBox="1"/>
          <p:nvPr/>
        </p:nvSpPr>
        <p:spPr>
          <a:xfrm>
            <a:off x="218401" y="6148217"/>
            <a:ext cx="87203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 err="1">
                <a:solidFill>
                  <a:srgbClr val="C00000"/>
                </a:solidFill>
              </a:rPr>
              <a:t>Webinar</a:t>
            </a:r>
            <a:r>
              <a:rPr lang="es-ES" sz="700" b="1" dirty="0">
                <a:solidFill>
                  <a:srgbClr val="C00000"/>
                </a:solidFill>
              </a:rPr>
              <a:t> 25 noviembre </a:t>
            </a:r>
            <a:r>
              <a:rPr lang="es-ES" sz="700" dirty="0"/>
              <a:t>- </a:t>
            </a:r>
            <a:r>
              <a:rPr lang="es-ES" sz="700" dirty="0">
                <a:hlinkClick r:id="rId3"/>
              </a:rPr>
              <a:t>https://www.ema.europa.eu/en/events/submission-manufacturers-manufacturing-business-operations-mbos-structured-pack-size-data-product-management-service-pms</a:t>
            </a:r>
            <a:r>
              <a:rPr lang="es-ES" sz="700" dirty="0"/>
              <a:t> 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873746E5-6C82-CA0E-054D-3D479DC03415}"/>
              </a:ext>
            </a:extLst>
          </p:cNvPr>
          <p:cNvCxnSpPr>
            <a:cxnSpLocks/>
          </p:cNvCxnSpPr>
          <p:nvPr/>
        </p:nvCxnSpPr>
        <p:spPr>
          <a:xfrm>
            <a:off x="6235961" y="4027110"/>
            <a:ext cx="0" cy="663208"/>
          </a:xfrm>
          <a:prstGeom prst="straightConnector1">
            <a:avLst/>
          </a:prstGeom>
          <a:ln w="57150">
            <a:solidFill>
              <a:srgbClr val="8A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0B02D520-88F7-7341-D99B-23D9277C1F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24532" y="4693834"/>
            <a:ext cx="818659" cy="909463"/>
          </a:xfrm>
          <a:prstGeom prst="rect">
            <a:avLst/>
          </a:prstGeom>
        </p:spPr>
      </p:pic>
      <p:sp>
        <p:nvSpPr>
          <p:cNvPr id="7" name="12 CuadroTexto">
            <a:extLst>
              <a:ext uri="{FF2B5EF4-FFF2-40B4-BE49-F238E27FC236}">
                <a16:creationId xmlns:a16="http://schemas.microsoft.com/office/drawing/2014/main" id="{39571CD7-E7AE-B7D2-ECFE-AA01AECBF47D}"/>
              </a:ext>
            </a:extLst>
          </p:cNvPr>
          <p:cNvSpPr txBox="1"/>
          <p:nvPr/>
        </p:nvSpPr>
        <p:spPr>
          <a:xfrm>
            <a:off x="5364876" y="5233965"/>
            <a:ext cx="1611538" cy="369332"/>
          </a:xfrm>
          <a:prstGeom prst="rect">
            <a:avLst/>
          </a:prstGeom>
          <a:solidFill>
            <a:srgbClr val="8A0000"/>
          </a:solidFill>
          <a:ln>
            <a:solidFill>
              <a:srgbClr val="8A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 err="1"/>
              <a:t>Product</a:t>
            </a:r>
            <a:r>
              <a:rPr lang="es-ES" dirty="0"/>
              <a:t> UI</a:t>
            </a:r>
          </a:p>
        </p:txBody>
      </p:sp>
      <p:sp>
        <p:nvSpPr>
          <p:cNvPr id="9" name="12 CuadroTexto">
            <a:extLst>
              <a:ext uri="{FF2B5EF4-FFF2-40B4-BE49-F238E27FC236}">
                <a16:creationId xmlns:a16="http://schemas.microsoft.com/office/drawing/2014/main" id="{3EC5FE17-A231-B355-9E46-2448CC5777CB}"/>
              </a:ext>
            </a:extLst>
          </p:cNvPr>
          <p:cNvSpPr txBox="1"/>
          <p:nvPr/>
        </p:nvSpPr>
        <p:spPr>
          <a:xfrm>
            <a:off x="5364876" y="4798727"/>
            <a:ext cx="1611537" cy="369332"/>
          </a:xfrm>
          <a:prstGeom prst="rect">
            <a:avLst/>
          </a:prstGeom>
          <a:solidFill>
            <a:srgbClr val="8A0000"/>
          </a:solidFill>
          <a:ln>
            <a:solidFill>
              <a:srgbClr val="8A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sz="1800" dirty="0"/>
              <a:t>PMS API</a:t>
            </a:r>
          </a:p>
        </p:txBody>
      </p:sp>
    </p:spTree>
    <p:extLst>
      <p:ext uri="{BB962C8B-B14F-4D97-AF65-F5344CB8AC3E}">
        <p14:creationId xmlns:p14="http://schemas.microsoft.com/office/powerpoint/2010/main" val="3693798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E11334-EF56-5AF4-4BE4-DBADF53AF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536" y="819354"/>
            <a:ext cx="6857495" cy="20202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4CEBBC4-723E-FE42-F893-7DA7159769AB}"/>
              </a:ext>
            </a:extLst>
          </p:cNvPr>
          <p:cNvSpPr txBox="1"/>
          <p:nvPr/>
        </p:nvSpPr>
        <p:spPr>
          <a:xfrm>
            <a:off x="216939" y="243574"/>
            <a:ext cx="6193192" cy="523220"/>
          </a:xfrm>
          <a:prstGeom prst="rect">
            <a:avLst/>
          </a:prstGeom>
          <a:solidFill>
            <a:srgbClr val="243A64"/>
          </a:solidFill>
          <a:ln>
            <a:solidFill>
              <a:srgbClr val="002060"/>
            </a:solidFill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342900" indent="-342900" algn="ctr">
              <a:buFont typeface="Arial" panose="020B0604020202020204" pitchFamily="34" charset="0"/>
              <a:buChar char="•"/>
              <a:defRPr sz="2000" b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>
              <a:buNone/>
            </a:pPr>
            <a:r>
              <a:rPr lang="es-ES" sz="2800" dirty="0"/>
              <a:t>DATOS ESTRUCTURADOS PACK SIZES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077DBF8-D43B-E6D2-7F4C-676A4B702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39" y="4222825"/>
            <a:ext cx="5962562" cy="1303760"/>
          </a:xfrm>
          <a:prstGeom prst="rect">
            <a:avLst/>
          </a:prstGeom>
        </p:spPr>
      </p:pic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9B7E93F9-B7F7-6902-C518-B4E519248538}"/>
              </a:ext>
            </a:extLst>
          </p:cNvPr>
          <p:cNvSpPr/>
          <p:nvPr/>
        </p:nvSpPr>
        <p:spPr>
          <a:xfrm rot="3272084">
            <a:off x="4873624" y="3395543"/>
            <a:ext cx="531845" cy="863082"/>
          </a:xfrm>
          <a:prstGeom prst="downArrow">
            <a:avLst/>
          </a:prstGeom>
          <a:solidFill>
            <a:srgbClr val="1B3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5D1448-A9BC-E4B6-17FB-0AEF4CA55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614" y="4135403"/>
            <a:ext cx="4721297" cy="1653683"/>
          </a:xfrm>
          <a:prstGeom prst="rect">
            <a:avLst/>
          </a:prstGeom>
        </p:spPr>
      </p:pic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8B1B5C90-7545-2297-D6EB-B3DC99E76914}"/>
              </a:ext>
            </a:extLst>
          </p:cNvPr>
          <p:cNvSpPr/>
          <p:nvPr/>
        </p:nvSpPr>
        <p:spPr>
          <a:xfrm rot="17817327">
            <a:off x="7561523" y="3289297"/>
            <a:ext cx="538234" cy="1052608"/>
          </a:xfrm>
          <a:prstGeom prst="downArrow">
            <a:avLst/>
          </a:prstGeom>
          <a:solidFill>
            <a:srgbClr val="1B3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" name="Picture 12" descr="3.200+ Rojo Reloj Despertador Ilustraciones de Stock, gráficos vectoriales  libres de derechos y clip art - iStock">
            <a:extLst>
              <a:ext uri="{FF2B5EF4-FFF2-40B4-BE49-F238E27FC236}">
                <a16:creationId xmlns:a16="http://schemas.microsoft.com/office/drawing/2014/main" id="{77E10C82-3EDB-8364-7EA6-CDC0C1B4F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755" y="438020"/>
            <a:ext cx="1602345" cy="160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5190A1C-2816-2FCD-C954-658CC76EB047}"/>
              </a:ext>
            </a:extLst>
          </p:cNvPr>
          <p:cNvSpPr txBox="1"/>
          <p:nvPr/>
        </p:nvSpPr>
        <p:spPr>
          <a:xfrm>
            <a:off x="9892437" y="1918656"/>
            <a:ext cx="2042656" cy="442674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</a:rPr>
              <a:t>Diciembre 2025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12A994-8D87-5C5A-9082-9121338B6BE8}"/>
              </a:ext>
            </a:extLst>
          </p:cNvPr>
          <p:cNvSpPr txBox="1"/>
          <p:nvPr/>
        </p:nvSpPr>
        <p:spPr>
          <a:xfrm>
            <a:off x="2592081" y="3054919"/>
            <a:ext cx="7744407" cy="369332"/>
          </a:xfrm>
          <a:prstGeom prst="rect">
            <a:avLst/>
          </a:prstGeom>
          <a:noFill/>
          <a:ln>
            <a:solidFill>
              <a:srgbClr val="D4847D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rgbClr val="8A0000"/>
                </a:solidFill>
              </a:rPr>
              <a:t>Nº</a:t>
            </a:r>
            <a:r>
              <a:rPr lang="es-ES" dirty="0">
                <a:solidFill>
                  <a:srgbClr val="8A0000"/>
                </a:solidFill>
              </a:rPr>
              <a:t> total unidades </a:t>
            </a:r>
            <a:r>
              <a:rPr lang="es-ES" dirty="0" err="1">
                <a:solidFill>
                  <a:srgbClr val="8A0000"/>
                </a:solidFill>
              </a:rPr>
              <a:t>manufactured</a:t>
            </a:r>
            <a:r>
              <a:rPr lang="es-ES" dirty="0">
                <a:solidFill>
                  <a:srgbClr val="8A0000"/>
                </a:solidFill>
              </a:rPr>
              <a:t> </a:t>
            </a:r>
            <a:r>
              <a:rPr lang="es-ES" dirty="0" err="1">
                <a:solidFill>
                  <a:srgbClr val="8A0000"/>
                </a:solidFill>
              </a:rPr>
              <a:t>item</a:t>
            </a:r>
            <a:r>
              <a:rPr lang="es-ES" dirty="0">
                <a:solidFill>
                  <a:srgbClr val="8A0000"/>
                </a:solidFill>
              </a:rPr>
              <a:t>/</a:t>
            </a:r>
            <a:r>
              <a:rPr lang="es-ES" dirty="0" err="1">
                <a:solidFill>
                  <a:srgbClr val="8A0000"/>
                </a:solidFill>
              </a:rPr>
              <a:t>package</a:t>
            </a:r>
            <a:r>
              <a:rPr lang="es-ES" dirty="0">
                <a:solidFill>
                  <a:srgbClr val="8A0000"/>
                </a:solidFill>
              </a:rPr>
              <a:t> </a:t>
            </a:r>
            <a:r>
              <a:rPr lang="es-ES" dirty="0" err="1">
                <a:solidFill>
                  <a:srgbClr val="8A0000"/>
                </a:solidFill>
              </a:rPr>
              <a:t>item</a:t>
            </a:r>
            <a:r>
              <a:rPr lang="es-ES" dirty="0">
                <a:solidFill>
                  <a:srgbClr val="8A0000"/>
                </a:solidFill>
              </a:rPr>
              <a:t> + unidad de presentación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9EDFD2-07B0-1FF0-83B9-9FF77F7D5635}"/>
              </a:ext>
            </a:extLst>
          </p:cNvPr>
          <p:cNvSpPr txBox="1"/>
          <p:nvPr/>
        </p:nvSpPr>
        <p:spPr>
          <a:xfrm>
            <a:off x="2677878" y="3718716"/>
            <a:ext cx="3984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200" i="1">
                <a:solidFill>
                  <a:srgbClr val="002060"/>
                </a:solidFill>
              </a:defRPr>
            </a:lvl1pPr>
          </a:lstStyle>
          <a:p>
            <a:r>
              <a:rPr lang="es-ES" dirty="0"/>
              <a:t>“forma farmacéutica fabricada”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49D2C4C-95B3-8669-3E06-94055C386FE9}"/>
              </a:ext>
            </a:extLst>
          </p:cNvPr>
          <p:cNvSpPr txBox="1"/>
          <p:nvPr/>
        </p:nvSpPr>
        <p:spPr>
          <a:xfrm>
            <a:off x="8177776" y="3635934"/>
            <a:ext cx="3984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solidFill>
                  <a:srgbClr val="002060"/>
                </a:solidFill>
              </a:rPr>
              <a:t>“uno de los componentes de acondicionamiento”</a:t>
            </a:r>
          </a:p>
        </p:txBody>
      </p:sp>
    </p:spTree>
    <p:extLst>
      <p:ext uri="{BB962C8B-B14F-4D97-AF65-F5344CB8AC3E}">
        <p14:creationId xmlns:p14="http://schemas.microsoft.com/office/powerpoint/2010/main" val="4275258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1D61177-CE3D-2990-9BE0-6E80431D3C69}"/>
              </a:ext>
            </a:extLst>
          </p:cNvPr>
          <p:cNvSpPr txBox="1"/>
          <p:nvPr/>
        </p:nvSpPr>
        <p:spPr>
          <a:xfrm>
            <a:off x="2358815" y="544984"/>
            <a:ext cx="7744407" cy="369332"/>
          </a:xfrm>
          <a:prstGeom prst="rect">
            <a:avLst/>
          </a:prstGeom>
          <a:noFill/>
          <a:ln>
            <a:solidFill>
              <a:srgbClr val="D4847D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8A0000"/>
                </a:solidFill>
              </a:rPr>
              <a:t>Nº</a:t>
            </a:r>
            <a:r>
              <a:rPr lang="es-ES" b="1" dirty="0">
                <a:solidFill>
                  <a:srgbClr val="8A0000"/>
                </a:solidFill>
              </a:rPr>
              <a:t> total unidades </a:t>
            </a:r>
            <a:r>
              <a:rPr lang="es-ES" b="1" dirty="0" err="1">
                <a:solidFill>
                  <a:srgbClr val="8A0000"/>
                </a:solidFill>
              </a:rPr>
              <a:t>manufactured</a:t>
            </a:r>
            <a:r>
              <a:rPr lang="es-ES" b="1" dirty="0">
                <a:solidFill>
                  <a:srgbClr val="8A0000"/>
                </a:solidFill>
              </a:rPr>
              <a:t> </a:t>
            </a:r>
            <a:r>
              <a:rPr lang="es-ES" b="1" dirty="0" err="1">
                <a:solidFill>
                  <a:srgbClr val="8A0000"/>
                </a:solidFill>
              </a:rPr>
              <a:t>item</a:t>
            </a:r>
            <a:r>
              <a:rPr lang="es-ES" b="1" dirty="0">
                <a:solidFill>
                  <a:srgbClr val="8A0000"/>
                </a:solidFill>
              </a:rPr>
              <a:t>/</a:t>
            </a:r>
            <a:r>
              <a:rPr lang="es-ES" b="1" dirty="0" err="1">
                <a:solidFill>
                  <a:srgbClr val="8A0000"/>
                </a:solidFill>
              </a:rPr>
              <a:t>package</a:t>
            </a:r>
            <a:r>
              <a:rPr lang="es-ES" b="1" dirty="0">
                <a:solidFill>
                  <a:srgbClr val="8A0000"/>
                </a:solidFill>
              </a:rPr>
              <a:t> </a:t>
            </a:r>
            <a:r>
              <a:rPr lang="es-ES" b="1" dirty="0" err="1">
                <a:solidFill>
                  <a:srgbClr val="8A0000"/>
                </a:solidFill>
              </a:rPr>
              <a:t>item</a:t>
            </a:r>
            <a:r>
              <a:rPr lang="es-ES" b="1" dirty="0">
                <a:solidFill>
                  <a:srgbClr val="8A0000"/>
                </a:solidFill>
              </a:rPr>
              <a:t> + unidad de presentación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FF8884C-BEA2-8CAB-CF56-13AC7F9BBD6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684088" y="1766692"/>
            <a:ext cx="559486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ES" sz="11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Cantidad: 8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ES" sz="1100" b="1" dirty="0">
                <a:solidFill>
                  <a:srgbClr val="002060"/>
                </a:solidFill>
                <a:latin typeface="Arial" panose="020B0604020202020204" pitchFamily="34" charset="0"/>
              </a:rPr>
              <a:t>Unidad presentación: </a:t>
            </a:r>
            <a:r>
              <a:rPr lang="es-ES" altLang="es-ES" sz="1100" dirty="0">
                <a:solidFill>
                  <a:srgbClr val="002060"/>
                </a:solidFill>
                <a:latin typeface="Arial" panose="020B0604020202020204" pitchFamily="34" charset="0"/>
              </a:rPr>
              <a:t>comprimido 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(200000002152)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A98EBB8-7104-FF15-D282-0C02C2E30E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80" r="37578"/>
          <a:stretch/>
        </p:blipFill>
        <p:spPr>
          <a:xfrm>
            <a:off x="697849" y="1258055"/>
            <a:ext cx="801128" cy="17250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4715C08-E754-0A0E-A9FA-0333D6EF93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15"/>
          <a:stretch/>
        </p:blipFill>
        <p:spPr>
          <a:xfrm>
            <a:off x="419318" y="3875194"/>
            <a:ext cx="1433452" cy="17007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D5B5CA1-8724-ADC8-9565-5B80FF538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709" y="1317104"/>
            <a:ext cx="1700715" cy="1700715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78E9E92D-D10D-D046-7905-391F9A516D78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933575" y="4294664"/>
            <a:ext cx="559486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ES" sz="11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Cantidad: 8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ES" sz="1100" b="1" dirty="0">
                <a:solidFill>
                  <a:srgbClr val="002060"/>
                </a:solidFill>
                <a:latin typeface="Arial" panose="020B0604020202020204" pitchFamily="34" charset="0"/>
              </a:rPr>
              <a:t>Unidad presentación: </a:t>
            </a:r>
            <a:r>
              <a:rPr lang="es-ES" altLang="es-ES" sz="1100" dirty="0">
                <a:solidFill>
                  <a:srgbClr val="002060"/>
                </a:solidFill>
                <a:latin typeface="Arial" panose="020B0604020202020204" pitchFamily="34" charset="0"/>
              </a:rPr>
              <a:t>comprimido 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(200000002152)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BDF18EA9-97AF-AF14-F484-03530ACB2EED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933575" y="4891903"/>
            <a:ext cx="559486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ES" sz="11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Cantidad: </a:t>
            </a:r>
            <a:r>
              <a:rPr lang="es-ES" altLang="es-ES" sz="11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kumimoji="0" lang="es-ES" altLang="es-ES" sz="11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ES" sz="1100" b="1" dirty="0">
                <a:solidFill>
                  <a:srgbClr val="002060"/>
                </a:solidFill>
                <a:latin typeface="Arial" panose="020B0604020202020204" pitchFamily="34" charset="0"/>
              </a:rPr>
              <a:t>Unidad presentación: </a:t>
            </a:r>
            <a:r>
              <a:rPr lang="es-ES" altLang="es-ES" sz="1100" dirty="0">
                <a:solidFill>
                  <a:srgbClr val="002060"/>
                </a:solidFill>
                <a:latin typeface="Arial" panose="020B0604020202020204" pitchFamily="34" charset="0"/>
              </a:rPr>
              <a:t>Tubo (200000002156)</a:t>
            </a:r>
            <a:endParaRPr kumimoji="0" lang="es-ES" altLang="es-ES" sz="11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06206432-192B-C535-BA46-B958E460B1CF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386578" y="1952019"/>
            <a:ext cx="559486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ES" sz="11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Cantidad: 28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ES" sz="1100" b="1" dirty="0">
                <a:solidFill>
                  <a:srgbClr val="002060"/>
                </a:solidFill>
                <a:latin typeface="Arial" panose="020B0604020202020204" pitchFamily="34" charset="0"/>
              </a:rPr>
              <a:t>Unidad presentación: </a:t>
            </a:r>
            <a:r>
              <a:rPr lang="es-ES" altLang="es-ES" sz="1100" dirty="0">
                <a:solidFill>
                  <a:srgbClr val="002060"/>
                </a:solidFill>
                <a:latin typeface="Arial" panose="020B0604020202020204" pitchFamily="34" charset="0"/>
              </a:rPr>
              <a:t>comprimido 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(200000002152)</a:t>
            </a:r>
          </a:p>
        </p:txBody>
      </p:sp>
      <p:pic>
        <p:nvPicPr>
          <p:cNvPr id="9225" name="Picture 9" descr="IMETH 25 MG/1ML SOLUCION INYECTABLE EN JERINGA PRECARGADA , 4 jeringas ...">
            <a:extLst>
              <a:ext uri="{FF2B5EF4-FFF2-40B4-BE49-F238E27FC236}">
                <a16:creationId xmlns:a16="http://schemas.microsoft.com/office/drawing/2014/main" id="{D2887116-C8B0-2864-60FF-5F3465032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52"/>
          <a:stretch/>
        </p:blipFill>
        <p:spPr bwMode="auto">
          <a:xfrm>
            <a:off x="6555711" y="3580788"/>
            <a:ext cx="1945464" cy="18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2C176662-A1BD-D3CB-4FFD-EF82D2877D48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501175" y="4294664"/>
            <a:ext cx="559486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ES" sz="11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Cantidad: </a:t>
            </a:r>
            <a:r>
              <a:rPr lang="es-ES" altLang="es-ES" sz="11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r>
              <a:rPr kumimoji="0" lang="es-ES" altLang="es-ES" sz="11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ES" sz="1100" b="1" dirty="0">
                <a:solidFill>
                  <a:srgbClr val="002060"/>
                </a:solidFill>
                <a:latin typeface="Arial" panose="020B0604020202020204" pitchFamily="34" charset="0"/>
              </a:rPr>
              <a:t>Unidad presentación: </a:t>
            </a:r>
            <a:r>
              <a:rPr lang="es-ES" altLang="es-ES" sz="1100" dirty="0">
                <a:solidFill>
                  <a:srgbClr val="002060"/>
                </a:solidFill>
                <a:latin typeface="Arial" panose="020B0604020202020204" pitchFamily="34" charset="0"/>
              </a:rPr>
              <a:t>Vial (200000002158</a:t>
            </a:r>
            <a:endParaRPr kumimoji="0" lang="es-ES" altLang="es-ES" sz="11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8F4637D0-C19C-5117-4FCC-C2DF8A0CCA8B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483665" y="4889992"/>
            <a:ext cx="559486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ES" sz="11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Cantidad: </a:t>
            </a:r>
            <a:r>
              <a:rPr lang="es-ES" altLang="es-ES" sz="11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kumimoji="0" lang="es-ES" altLang="es-ES" sz="11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ES" sz="1100" b="1" dirty="0">
                <a:solidFill>
                  <a:srgbClr val="002060"/>
                </a:solidFill>
                <a:latin typeface="Arial" panose="020B0604020202020204" pitchFamily="34" charset="0"/>
              </a:rPr>
              <a:t>Unidad presentación: </a:t>
            </a:r>
            <a:r>
              <a:rPr lang="es-ES" altLang="es-ES" sz="1100" dirty="0">
                <a:solidFill>
                  <a:srgbClr val="002060"/>
                </a:solidFill>
                <a:latin typeface="Arial" panose="020B0604020202020204" pitchFamily="34" charset="0"/>
              </a:rPr>
              <a:t>jeringa (200000002156)</a:t>
            </a:r>
            <a:endParaRPr kumimoji="0" lang="es-ES" altLang="es-ES" sz="11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CB0D5F2-503C-CF61-BBE0-44DAF8858CF5}"/>
              </a:ext>
            </a:extLst>
          </p:cNvPr>
          <p:cNvSpPr txBox="1"/>
          <p:nvPr/>
        </p:nvSpPr>
        <p:spPr>
          <a:xfrm>
            <a:off x="2272194" y="1412749"/>
            <a:ext cx="2305631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8A0000"/>
                </a:solidFill>
              </a:rPr>
              <a:t>1 </a:t>
            </a:r>
            <a:r>
              <a:rPr lang="es-ES" sz="1400" b="1" dirty="0" err="1">
                <a:solidFill>
                  <a:srgbClr val="8A0000"/>
                </a:solidFill>
              </a:rPr>
              <a:t>manufactured</a:t>
            </a:r>
            <a:r>
              <a:rPr lang="es-ES" sz="1400" b="1" dirty="0">
                <a:solidFill>
                  <a:srgbClr val="8A0000"/>
                </a:solidFill>
              </a:rPr>
              <a:t> </a:t>
            </a:r>
            <a:r>
              <a:rPr lang="es-ES" sz="1400" b="1" dirty="0" err="1">
                <a:solidFill>
                  <a:srgbClr val="8A0000"/>
                </a:solidFill>
              </a:rPr>
              <a:t>item</a:t>
            </a:r>
            <a:endParaRPr lang="es-ES" sz="1400" b="1" dirty="0">
              <a:solidFill>
                <a:srgbClr val="8A00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557FD8-CEAA-CC85-CF1E-0217134220B1}"/>
              </a:ext>
            </a:extLst>
          </p:cNvPr>
          <p:cNvSpPr txBox="1"/>
          <p:nvPr/>
        </p:nvSpPr>
        <p:spPr>
          <a:xfrm>
            <a:off x="8281713" y="1412749"/>
            <a:ext cx="3376797" cy="5232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8A0000"/>
                </a:solidFill>
              </a:rPr>
              <a:t>Varios </a:t>
            </a:r>
            <a:r>
              <a:rPr lang="es-ES" sz="1400" b="1" dirty="0" err="1">
                <a:solidFill>
                  <a:srgbClr val="8A0000"/>
                </a:solidFill>
              </a:rPr>
              <a:t>manufactured</a:t>
            </a:r>
            <a:r>
              <a:rPr lang="es-ES" sz="1400" b="1" dirty="0">
                <a:solidFill>
                  <a:srgbClr val="8A0000"/>
                </a:solidFill>
              </a:rPr>
              <a:t> </a:t>
            </a:r>
            <a:r>
              <a:rPr lang="es-ES" sz="1400" b="1" dirty="0" err="1">
                <a:solidFill>
                  <a:srgbClr val="8A0000"/>
                </a:solidFill>
              </a:rPr>
              <a:t>item</a:t>
            </a:r>
            <a:r>
              <a:rPr lang="es-ES" sz="1400" b="1" dirty="0">
                <a:solidFill>
                  <a:srgbClr val="8A0000"/>
                </a:solidFill>
              </a:rPr>
              <a:t> y varios </a:t>
            </a:r>
            <a:r>
              <a:rPr lang="es-ES" sz="1400" b="1" dirty="0" err="1">
                <a:solidFill>
                  <a:srgbClr val="8A0000"/>
                </a:solidFill>
              </a:rPr>
              <a:t>pharmaceutical</a:t>
            </a:r>
            <a:r>
              <a:rPr lang="es-ES" sz="1400" b="1" dirty="0">
                <a:solidFill>
                  <a:srgbClr val="8A0000"/>
                </a:solidFill>
              </a:rPr>
              <a:t> </a:t>
            </a:r>
            <a:r>
              <a:rPr lang="es-ES" sz="1400" b="1" dirty="0" err="1">
                <a:solidFill>
                  <a:srgbClr val="8A0000"/>
                </a:solidFill>
              </a:rPr>
              <a:t>products</a:t>
            </a:r>
            <a:r>
              <a:rPr lang="es-ES" sz="1400" b="1" dirty="0">
                <a:solidFill>
                  <a:srgbClr val="8A0000"/>
                </a:solidFill>
              </a:rPr>
              <a:t> (dosis)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033B028-B22F-1FD1-6D50-4A14EB5610F4}"/>
              </a:ext>
            </a:extLst>
          </p:cNvPr>
          <p:cNvSpPr txBox="1"/>
          <p:nvPr/>
        </p:nvSpPr>
        <p:spPr>
          <a:xfrm>
            <a:off x="2492052" y="3688269"/>
            <a:ext cx="2305631" cy="5232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8A0000"/>
                </a:solidFill>
              </a:rPr>
              <a:t>Diferente </a:t>
            </a:r>
            <a:r>
              <a:rPr lang="es-ES" sz="1400" b="1" dirty="0" err="1">
                <a:solidFill>
                  <a:srgbClr val="8A0000"/>
                </a:solidFill>
              </a:rPr>
              <a:t>manufactured</a:t>
            </a:r>
            <a:r>
              <a:rPr lang="es-ES" sz="1400" b="1" dirty="0">
                <a:solidFill>
                  <a:srgbClr val="8A0000"/>
                </a:solidFill>
              </a:rPr>
              <a:t> </a:t>
            </a:r>
            <a:r>
              <a:rPr lang="es-ES" sz="1400" b="1" dirty="0" err="1">
                <a:solidFill>
                  <a:srgbClr val="8A0000"/>
                </a:solidFill>
              </a:rPr>
              <a:t>item</a:t>
            </a:r>
            <a:r>
              <a:rPr lang="es-ES" sz="1400" b="1" dirty="0">
                <a:solidFill>
                  <a:srgbClr val="8A0000"/>
                </a:solidFill>
              </a:rPr>
              <a:t> y </a:t>
            </a:r>
            <a:r>
              <a:rPr lang="es-ES" sz="1400" b="1" dirty="0" err="1">
                <a:solidFill>
                  <a:srgbClr val="8A0000"/>
                </a:solidFill>
              </a:rPr>
              <a:t>package</a:t>
            </a:r>
            <a:r>
              <a:rPr lang="es-ES" sz="1400" b="1" dirty="0">
                <a:solidFill>
                  <a:srgbClr val="8A0000"/>
                </a:solidFill>
              </a:rPr>
              <a:t> </a:t>
            </a:r>
            <a:r>
              <a:rPr lang="es-ES" sz="1400" b="1" dirty="0" err="1">
                <a:solidFill>
                  <a:srgbClr val="8A0000"/>
                </a:solidFill>
              </a:rPr>
              <a:t>item</a:t>
            </a:r>
            <a:endParaRPr lang="es-ES" sz="1400" b="1" dirty="0">
              <a:solidFill>
                <a:srgbClr val="8A000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DC6950D-B13F-D83C-B5E3-E83EDDDAA643}"/>
              </a:ext>
            </a:extLst>
          </p:cNvPr>
          <p:cNvSpPr txBox="1"/>
          <p:nvPr/>
        </p:nvSpPr>
        <p:spPr>
          <a:xfrm>
            <a:off x="9106387" y="3693838"/>
            <a:ext cx="2305631" cy="3077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8A0000"/>
                </a:solidFill>
              </a:rPr>
              <a:t>Diferente </a:t>
            </a:r>
            <a:r>
              <a:rPr lang="es-ES" sz="1400" b="1" dirty="0" err="1">
                <a:solidFill>
                  <a:srgbClr val="8A0000"/>
                </a:solidFill>
              </a:rPr>
              <a:t>package</a:t>
            </a:r>
            <a:r>
              <a:rPr lang="es-ES" sz="1400" b="1" dirty="0">
                <a:solidFill>
                  <a:srgbClr val="8A0000"/>
                </a:solidFill>
              </a:rPr>
              <a:t> </a:t>
            </a:r>
            <a:r>
              <a:rPr lang="es-ES" sz="1400" b="1" dirty="0" err="1">
                <a:solidFill>
                  <a:srgbClr val="8A0000"/>
                </a:solidFill>
              </a:rPr>
              <a:t>item</a:t>
            </a:r>
            <a:endParaRPr lang="es-ES" sz="1400" b="1" dirty="0">
              <a:solidFill>
                <a:srgbClr val="8A0000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F359155-2C11-FBE7-5C25-F59914F26D75}"/>
              </a:ext>
            </a:extLst>
          </p:cNvPr>
          <p:cNvSpPr txBox="1"/>
          <p:nvPr/>
        </p:nvSpPr>
        <p:spPr>
          <a:xfrm>
            <a:off x="3765213" y="5691639"/>
            <a:ext cx="4661573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DESCRIPCION DE LOS FORMATOS</a:t>
            </a:r>
          </a:p>
        </p:txBody>
      </p:sp>
      <p:pic>
        <p:nvPicPr>
          <p:cNvPr id="23" name="Gráfico 9" descr="Insignia 3 contorno">
            <a:extLst>
              <a:ext uri="{FF2B5EF4-FFF2-40B4-BE49-F238E27FC236}">
                <a16:creationId xmlns:a16="http://schemas.microsoft.com/office/drawing/2014/main" id="{98AB317B-460C-1B3B-FF7D-31E2F1FCD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78397" y="3645089"/>
            <a:ext cx="378805" cy="378805"/>
          </a:xfrm>
          <a:prstGeom prst="rect">
            <a:avLst/>
          </a:prstGeom>
        </p:spPr>
      </p:pic>
      <p:pic>
        <p:nvPicPr>
          <p:cNvPr id="24" name="Gráfico 9" descr="Insignia 1 contorno">
            <a:extLst>
              <a:ext uri="{FF2B5EF4-FFF2-40B4-BE49-F238E27FC236}">
                <a16:creationId xmlns:a16="http://schemas.microsoft.com/office/drawing/2014/main" id="{66E7B9F7-6CD8-8269-0935-FE6A80A49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190856" y="1341721"/>
            <a:ext cx="378805" cy="378805"/>
          </a:xfrm>
          <a:prstGeom prst="rect">
            <a:avLst/>
          </a:prstGeom>
        </p:spPr>
      </p:pic>
      <p:pic>
        <p:nvPicPr>
          <p:cNvPr id="25" name="Gráfico 9" descr="Insignia contorno">
            <a:extLst>
              <a:ext uri="{FF2B5EF4-FFF2-40B4-BE49-F238E27FC236}">
                <a16:creationId xmlns:a16="http://schemas.microsoft.com/office/drawing/2014/main" id="{85C14C37-AC5B-C835-D1B8-BC7C304581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294262" y="1396700"/>
            <a:ext cx="378805" cy="378805"/>
          </a:xfrm>
          <a:prstGeom prst="rect">
            <a:avLst/>
          </a:prstGeom>
        </p:spPr>
      </p:pic>
      <p:pic>
        <p:nvPicPr>
          <p:cNvPr id="26" name="Gráfico 9" descr="Insignia 4 contorno">
            <a:extLst>
              <a:ext uri="{FF2B5EF4-FFF2-40B4-BE49-F238E27FC236}">
                <a16:creationId xmlns:a16="http://schemas.microsoft.com/office/drawing/2014/main" id="{24565B10-9248-AA67-0AA3-1CC89E9E06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916984" y="3667183"/>
            <a:ext cx="378805" cy="37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56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CF51002A-A127-5BF2-2421-77739D3CEB02}"/>
              </a:ext>
            </a:extLst>
          </p:cNvPr>
          <p:cNvSpPr/>
          <p:nvPr/>
        </p:nvSpPr>
        <p:spPr>
          <a:xfrm>
            <a:off x="207441" y="1075398"/>
            <a:ext cx="3151579" cy="400110"/>
          </a:xfrm>
          <a:prstGeom prst="rect">
            <a:avLst/>
          </a:prstGeom>
          <a:solidFill>
            <a:srgbClr val="C00000"/>
          </a:solidFill>
          <a:ln>
            <a:noFill/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Centralizados</a:t>
            </a:r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Flecha doblada hacia arriba 5">
            <a:extLst>
              <a:ext uri="{FF2B5EF4-FFF2-40B4-BE49-F238E27FC236}">
                <a16:creationId xmlns:a16="http://schemas.microsoft.com/office/drawing/2014/main" id="{B68DD29A-B19A-C954-778D-4AE6AAE9CD6F}"/>
              </a:ext>
            </a:extLst>
          </p:cNvPr>
          <p:cNvSpPr/>
          <p:nvPr/>
        </p:nvSpPr>
        <p:spPr>
          <a:xfrm rot="5400000">
            <a:off x="1884967" y="1047860"/>
            <a:ext cx="684095" cy="169223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44D472-9C3B-95F3-AA73-E24A07A1A6EF}"/>
              </a:ext>
            </a:extLst>
          </p:cNvPr>
          <p:cNvSpPr txBox="1"/>
          <p:nvPr/>
        </p:nvSpPr>
        <p:spPr>
          <a:xfrm>
            <a:off x="3120703" y="1779018"/>
            <a:ext cx="5950594" cy="584775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rgbClr val="F54257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</a:rPr>
              <a:t> Estos datos ya están en PMS (migrados desde SIAMED)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8A0000"/>
                </a:solidFill>
              </a:rPr>
              <a:t>Recomendación </a:t>
            </a:r>
            <a:r>
              <a:rPr lang="es-ES" sz="1600" dirty="0">
                <a:solidFill>
                  <a:srgbClr val="8A0000"/>
                </a:solidFill>
                <a:sym typeface="Wingdings" panose="05000000000000000000" pitchFamily="2" charset="2"/>
              </a:rPr>
              <a:t> </a:t>
            </a:r>
            <a:r>
              <a:rPr lang="es-ES" sz="1600" dirty="0">
                <a:solidFill>
                  <a:srgbClr val="8A0000"/>
                </a:solidFill>
              </a:rPr>
              <a:t>REVISAR</a:t>
            </a:r>
            <a:r>
              <a:rPr lang="es-ES" sz="1600" dirty="0">
                <a:solidFill>
                  <a:srgbClr val="F10043"/>
                </a:solidFill>
              </a:rPr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E2F624E-BB9E-5898-29FC-8C901D2E0006}"/>
              </a:ext>
            </a:extLst>
          </p:cNvPr>
          <p:cNvSpPr/>
          <p:nvPr/>
        </p:nvSpPr>
        <p:spPr>
          <a:xfrm>
            <a:off x="347462" y="3297332"/>
            <a:ext cx="2773241" cy="400110"/>
          </a:xfrm>
          <a:prstGeom prst="rect">
            <a:avLst/>
          </a:prstGeom>
          <a:solidFill>
            <a:srgbClr val="C00000"/>
          </a:solidFill>
          <a:ln>
            <a:noFill/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No </a:t>
            </a:r>
            <a:r>
              <a:rPr lang="en-US" sz="2000" b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centralizados</a:t>
            </a:r>
            <a:endParaRPr lang="en-US" sz="2000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Flecha doblada hacia arriba 9">
            <a:extLst>
              <a:ext uri="{FF2B5EF4-FFF2-40B4-BE49-F238E27FC236}">
                <a16:creationId xmlns:a16="http://schemas.microsoft.com/office/drawing/2014/main" id="{DEC04FE0-C13C-21A7-949F-79B0CB692C75}"/>
              </a:ext>
            </a:extLst>
          </p:cNvPr>
          <p:cNvSpPr/>
          <p:nvPr/>
        </p:nvSpPr>
        <p:spPr>
          <a:xfrm rot="5400000">
            <a:off x="1884967" y="3259094"/>
            <a:ext cx="684095" cy="169223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BE742-073A-0906-7AC1-94C6244C52F9}"/>
              </a:ext>
            </a:extLst>
          </p:cNvPr>
          <p:cNvSpPr txBox="1"/>
          <p:nvPr/>
        </p:nvSpPr>
        <p:spPr>
          <a:xfrm>
            <a:off x="3120703" y="3685757"/>
            <a:ext cx="8841142" cy="1815882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rgbClr val="F54257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</a:rPr>
              <a:t>Estos datos deberán enviarse a través de la API de PMS o la </a:t>
            </a:r>
            <a:r>
              <a:rPr lang="es-ES" sz="1600" dirty="0" err="1">
                <a:solidFill>
                  <a:srgbClr val="002060"/>
                </a:solidFill>
              </a:rPr>
              <a:t>Product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User</a:t>
            </a:r>
            <a:r>
              <a:rPr lang="es-ES" sz="1600" dirty="0">
                <a:solidFill>
                  <a:srgbClr val="002060"/>
                </a:solidFill>
              </a:rPr>
              <a:t> Interface (PUI)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8A0000"/>
                </a:solidFill>
              </a:rPr>
              <a:t>No es necesario enviar estos datos para anulados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8A0000"/>
                </a:solidFill>
              </a:rPr>
              <a:t>Recomendación para nuevas presentaciones autorizadas </a:t>
            </a:r>
            <a:r>
              <a:rPr lang="es-ES" sz="1600" dirty="0">
                <a:solidFill>
                  <a:srgbClr val="8A0000"/>
                </a:solidFill>
                <a:sym typeface="Wingdings" panose="05000000000000000000" pitchFamily="2" charset="2"/>
              </a:rPr>
              <a:t> 1º creación en </a:t>
            </a:r>
            <a:r>
              <a:rPr lang="es-ES" sz="1600" dirty="0" err="1">
                <a:solidFill>
                  <a:srgbClr val="8A0000"/>
                </a:solidFill>
                <a:sym typeface="Wingdings" panose="05000000000000000000" pitchFamily="2" charset="2"/>
              </a:rPr>
              <a:t>xEVMPD</a:t>
            </a:r>
            <a:r>
              <a:rPr lang="es-ES" sz="1600" dirty="0">
                <a:solidFill>
                  <a:srgbClr val="8A0000"/>
                </a:solidFill>
                <a:sym typeface="Wingdings" panose="05000000000000000000" pitchFamily="2" charset="2"/>
              </a:rPr>
              <a:t>  2º pack </a:t>
            </a:r>
            <a:r>
              <a:rPr lang="es-ES" sz="1600" dirty="0" err="1">
                <a:solidFill>
                  <a:srgbClr val="8A0000"/>
                </a:solidFill>
                <a:sym typeface="Wingdings" panose="05000000000000000000" pitchFamily="2" charset="2"/>
              </a:rPr>
              <a:t>size</a:t>
            </a:r>
            <a:r>
              <a:rPr lang="es-ES" sz="1600" dirty="0">
                <a:solidFill>
                  <a:srgbClr val="8A0000"/>
                </a:solidFill>
                <a:sym typeface="Wingdings" panose="05000000000000000000" pitchFamily="2" charset="2"/>
              </a:rPr>
              <a:t> de esa presentación nueva en PMS (dato estructurado)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8A0000"/>
                </a:solidFill>
                <a:sym typeface="Wingdings" panose="05000000000000000000" pitchFamily="2" charset="2"/>
              </a:rPr>
              <a:t>Correcta división presentaciones en </a:t>
            </a:r>
            <a:r>
              <a:rPr lang="es-ES" sz="1600" dirty="0" err="1">
                <a:solidFill>
                  <a:srgbClr val="8A0000"/>
                </a:solidFill>
                <a:sym typeface="Wingdings" panose="05000000000000000000" pitchFamily="2" charset="2"/>
              </a:rPr>
              <a:t>xEVMPD</a:t>
            </a:r>
            <a:r>
              <a:rPr lang="es-ES" sz="1600" dirty="0">
                <a:solidFill>
                  <a:srgbClr val="8A0000"/>
                </a:solidFill>
                <a:sym typeface="Wingdings" panose="05000000000000000000" pitchFamily="2" charset="2"/>
              </a:rPr>
              <a:t> antes de “</a:t>
            </a:r>
            <a:r>
              <a:rPr lang="es-ES" sz="1600" dirty="0" err="1">
                <a:solidFill>
                  <a:srgbClr val="8A0000"/>
                </a:solidFill>
                <a:sym typeface="Wingdings" panose="05000000000000000000" pitchFamily="2" charset="2"/>
              </a:rPr>
              <a:t>enrichment</a:t>
            </a:r>
            <a:r>
              <a:rPr lang="es-ES" sz="1600" dirty="0">
                <a:solidFill>
                  <a:srgbClr val="8A0000"/>
                </a:solidFill>
                <a:sym typeface="Wingdings" panose="05000000000000000000" pitchFamily="2" charset="2"/>
              </a:rPr>
              <a:t>” en PMS</a:t>
            </a:r>
            <a:br>
              <a:rPr lang="es-ES" sz="1600" dirty="0">
                <a:solidFill>
                  <a:srgbClr val="8A0000"/>
                </a:solidFill>
              </a:rPr>
            </a:br>
            <a:endParaRPr lang="es-ES" sz="1600" dirty="0">
              <a:solidFill>
                <a:srgbClr val="8A0000"/>
              </a:solidFill>
            </a:endParaRPr>
          </a:p>
        </p:txBody>
      </p:sp>
      <p:pic>
        <p:nvPicPr>
          <p:cNvPr id="9" name="Picture 12" descr="3.200+ Rojo Reloj Despertador Ilustraciones de Stock, gráficos vectoriales  libres de derechos y clip art - iStock">
            <a:extLst>
              <a:ext uri="{FF2B5EF4-FFF2-40B4-BE49-F238E27FC236}">
                <a16:creationId xmlns:a16="http://schemas.microsoft.com/office/drawing/2014/main" id="{B224EF14-8A3B-BEA8-3245-4C0C24EFB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075" y="63640"/>
            <a:ext cx="1788716" cy="178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D20DFEF-2305-0F6F-0132-8C86A3521DD9}"/>
              </a:ext>
            </a:extLst>
          </p:cNvPr>
          <p:cNvSpPr txBox="1"/>
          <p:nvPr/>
        </p:nvSpPr>
        <p:spPr>
          <a:xfrm>
            <a:off x="10067731" y="1675935"/>
            <a:ext cx="2042656" cy="442674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</a:rPr>
              <a:t>Diciembre 2025</a:t>
            </a:r>
          </a:p>
        </p:txBody>
      </p:sp>
      <p:pic>
        <p:nvPicPr>
          <p:cNvPr id="2" name="Picture 2" descr="Action - Free business icons">
            <a:extLst>
              <a:ext uri="{FF2B5EF4-FFF2-40B4-BE49-F238E27FC236}">
                <a16:creationId xmlns:a16="http://schemas.microsoft.com/office/drawing/2014/main" id="{9F0CED10-495B-CD82-C3B5-2B1CCD856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89" y="3338125"/>
            <a:ext cx="767669" cy="7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bujos Animados Ojo Lupa Decorativa Png Transparente PNG ,dibujos Ojos ...">
            <a:extLst>
              <a:ext uri="{FF2B5EF4-FFF2-40B4-BE49-F238E27FC236}">
                <a16:creationId xmlns:a16="http://schemas.microsoft.com/office/drawing/2014/main" id="{1AD96F86-7280-72BB-2438-27FC63575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538" y="1551930"/>
            <a:ext cx="324660" cy="56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57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4A82636-F979-1751-3074-097EDC3AB28E}"/>
              </a:ext>
            </a:extLst>
          </p:cNvPr>
          <p:cNvSpPr txBox="1"/>
          <p:nvPr/>
        </p:nvSpPr>
        <p:spPr>
          <a:xfrm>
            <a:off x="427631" y="632765"/>
            <a:ext cx="3610945" cy="523220"/>
          </a:xfrm>
          <a:prstGeom prst="rect">
            <a:avLst/>
          </a:prstGeom>
          <a:solidFill>
            <a:srgbClr val="243A64"/>
          </a:solidFill>
          <a:ln>
            <a:solidFill>
              <a:srgbClr val="002060"/>
            </a:solidFill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indent="0" algn="ctr">
              <a:buFont typeface="Arial" panose="020B0604020202020204" pitchFamily="34" charset="0"/>
              <a:buNone/>
              <a:defRPr sz="2800" b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s-ES" dirty="0"/>
              <a:t>FABRICANTES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44910B-F2DF-0176-4906-64FE6267C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560" y="1270527"/>
            <a:ext cx="8458200" cy="196215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9EAD4E8-DACC-DF22-A71F-F270B78EA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0326" y="4587945"/>
            <a:ext cx="6825764" cy="1077218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altLang="es-ES" sz="1600" dirty="0">
                <a:solidFill>
                  <a:srgbClr val="8A0000"/>
                </a:solidFill>
              </a:rPr>
              <a:t>Identificación del fabricante usando el LOC ID (OMS)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s-ES" altLang="es-ES" sz="1600" dirty="0">
              <a:solidFill>
                <a:srgbClr val="00206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altLang="es-ES" sz="1600" dirty="0">
                <a:solidFill>
                  <a:srgbClr val="002060"/>
                </a:solidFill>
              </a:rPr>
              <a:t>Se pueden seleccionar organizaciones inactivas si aún están registradas.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altLang="es-ES" sz="1600" dirty="0">
                <a:solidFill>
                  <a:srgbClr val="002060"/>
                </a:solidFill>
              </a:rPr>
              <a:t>Se deben incluir todos los fabricantes registrados.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4F914DF-2489-7F3B-E6C8-06B4B8FE0E7D}"/>
              </a:ext>
            </a:extLst>
          </p:cNvPr>
          <p:cNvSpPr/>
          <p:nvPr/>
        </p:nvSpPr>
        <p:spPr>
          <a:xfrm>
            <a:off x="444002" y="3597601"/>
            <a:ext cx="2211355" cy="400110"/>
          </a:xfrm>
          <a:prstGeom prst="rect">
            <a:avLst/>
          </a:prstGeom>
          <a:solidFill>
            <a:srgbClr val="C00000"/>
          </a:solidFill>
          <a:ln>
            <a:solidFill>
              <a:srgbClr val="8A0000"/>
            </a:solidFill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Centralizados</a:t>
            </a:r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AC52327-17F2-6A0A-AAD8-9388A15283D7}"/>
              </a:ext>
            </a:extLst>
          </p:cNvPr>
          <p:cNvSpPr/>
          <p:nvPr/>
        </p:nvSpPr>
        <p:spPr>
          <a:xfrm>
            <a:off x="427631" y="5051327"/>
            <a:ext cx="2211354" cy="400110"/>
          </a:xfrm>
          <a:prstGeom prst="rect">
            <a:avLst/>
          </a:prstGeom>
          <a:solidFill>
            <a:srgbClr val="C00000"/>
          </a:solidFill>
          <a:ln>
            <a:solidFill>
              <a:srgbClr val="8A0000"/>
            </a:solidFill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No </a:t>
            </a:r>
            <a:r>
              <a:rPr lang="en-US" sz="2000" b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centralizados</a:t>
            </a:r>
            <a:endParaRPr lang="en-US" sz="2000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12" descr="3.200+ Rojo Reloj Despertador Ilustraciones de Stock, gráficos vectoriales  libres de derechos y clip art - iStock">
            <a:extLst>
              <a:ext uri="{FF2B5EF4-FFF2-40B4-BE49-F238E27FC236}">
                <a16:creationId xmlns:a16="http://schemas.microsoft.com/office/drawing/2014/main" id="{697DEBA4-EE09-360A-4407-7AC4DEF4B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051" y="170016"/>
            <a:ext cx="1799518" cy="179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C81D406-E27C-3A17-CC1F-FAE24D318082}"/>
              </a:ext>
            </a:extLst>
          </p:cNvPr>
          <p:cNvSpPr txBox="1"/>
          <p:nvPr/>
        </p:nvSpPr>
        <p:spPr>
          <a:xfrm>
            <a:off x="10154482" y="1769308"/>
            <a:ext cx="2042656" cy="442674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</a:rPr>
              <a:t>Diciembre 2025</a:t>
            </a:r>
          </a:p>
        </p:txBody>
      </p:sp>
      <p:pic>
        <p:nvPicPr>
          <p:cNvPr id="10" name="Picture 2" descr="Action - Free business icons">
            <a:extLst>
              <a:ext uri="{FF2B5EF4-FFF2-40B4-BE49-F238E27FC236}">
                <a16:creationId xmlns:a16="http://schemas.microsoft.com/office/drawing/2014/main" id="{AC961DB0-04C0-D602-4EA0-D0E3D88CB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812" y="4262205"/>
            <a:ext cx="767669" cy="7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echa doblada hacia arriba 5">
            <a:extLst>
              <a:ext uri="{FF2B5EF4-FFF2-40B4-BE49-F238E27FC236}">
                <a16:creationId xmlns:a16="http://schemas.microsoft.com/office/drawing/2014/main" id="{548466D5-ED0B-84D8-01C6-5F2F665DBD5F}"/>
              </a:ext>
            </a:extLst>
          </p:cNvPr>
          <p:cNvSpPr/>
          <p:nvPr/>
        </p:nvSpPr>
        <p:spPr>
          <a:xfrm rot="5400000">
            <a:off x="1884967" y="1047860"/>
            <a:ext cx="684095" cy="169223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1CDAB82-F53B-7F4D-51E4-D1B3753EBE57}"/>
              </a:ext>
            </a:extLst>
          </p:cNvPr>
          <p:cNvSpPr txBox="1"/>
          <p:nvPr/>
        </p:nvSpPr>
        <p:spPr>
          <a:xfrm>
            <a:off x="4117911" y="3510619"/>
            <a:ext cx="5950594" cy="584775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rgbClr val="F54257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</a:rPr>
              <a:t> Estos datos ya están en PMS (migrados desde SIAMED)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8A0000"/>
                </a:solidFill>
              </a:rPr>
              <a:t>Recomendación </a:t>
            </a:r>
            <a:r>
              <a:rPr lang="es-ES" sz="1600" dirty="0">
                <a:solidFill>
                  <a:srgbClr val="8A0000"/>
                </a:solidFill>
                <a:sym typeface="Wingdings" panose="05000000000000000000" pitchFamily="2" charset="2"/>
              </a:rPr>
              <a:t> </a:t>
            </a:r>
            <a:r>
              <a:rPr lang="es-ES" sz="1600" dirty="0">
                <a:solidFill>
                  <a:srgbClr val="8A0000"/>
                </a:solidFill>
              </a:rPr>
              <a:t>REVISAR</a:t>
            </a:r>
            <a:r>
              <a:rPr lang="es-ES" sz="1600" dirty="0">
                <a:solidFill>
                  <a:srgbClr val="F10043"/>
                </a:solidFill>
              </a:rPr>
              <a:t> </a:t>
            </a:r>
          </a:p>
        </p:txBody>
      </p:sp>
      <p:pic>
        <p:nvPicPr>
          <p:cNvPr id="13" name="Picture 2" descr="Dibujos Animados Ojo Lupa Decorativa Png Transparente PNG ,dibujos Ojos ...">
            <a:extLst>
              <a:ext uri="{FF2B5EF4-FFF2-40B4-BE49-F238E27FC236}">
                <a16:creationId xmlns:a16="http://schemas.microsoft.com/office/drawing/2014/main" id="{6BFBEAB0-62E9-3FE6-0397-9701A80A6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391" y="3210631"/>
            <a:ext cx="324660" cy="56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9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9DF9A68-F360-3D39-F9B7-E1C4887D0459}"/>
              </a:ext>
            </a:extLst>
          </p:cNvPr>
          <p:cNvSpPr txBox="1"/>
          <p:nvPr/>
        </p:nvSpPr>
        <p:spPr>
          <a:xfrm>
            <a:off x="370892" y="464715"/>
            <a:ext cx="6449786" cy="523220"/>
          </a:xfrm>
          <a:prstGeom prst="rect">
            <a:avLst/>
          </a:prstGeom>
          <a:solidFill>
            <a:srgbClr val="243A64"/>
          </a:solidFill>
          <a:ln>
            <a:solidFill>
              <a:srgbClr val="243A64"/>
            </a:solidFill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indent="0" algn="ctr">
              <a:buFont typeface="Arial" panose="020B0604020202020204" pitchFamily="34" charset="0"/>
              <a:buNone/>
              <a:defRPr sz="2800" b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s-ES" dirty="0"/>
              <a:t>ACTIVIDADES FABRICACIÓN (MBO)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A5B9A97-84A0-56E1-642C-76BFDB212C98}"/>
              </a:ext>
            </a:extLst>
          </p:cNvPr>
          <p:cNvSpPr/>
          <p:nvPr/>
        </p:nvSpPr>
        <p:spPr>
          <a:xfrm>
            <a:off x="214442" y="3429000"/>
            <a:ext cx="2436869" cy="400110"/>
          </a:xfrm>
          <a:prstGeom prst="rect">
            <a:avLst/>
          </a:prstGeom>
          <a:noFill/>
          <a:ln>
            <a:solidFill>
              <a:srgbClr val="8A0000"/>
            </a:solidFill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10160">
                  <a:noFill/>
                  <a:prstDash val="solid"/>
                </a:ln>
                <a:solidFill>
                  <a:srgbClr val="8A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Para </a:t>
            </a:r>
            <a:r>
              <a:rPr lang="en-US" sz="2000" b="1" dirty="0" err="1">
                <a:ln w="10160">
                  <a:noFill/>
                  <a:prstDash val="solid"/>
                </a:ln>
                <a:solidFill>
                  <a:srgbClr val="8A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cada</a:t>
            </a:r>
            <a:r>
              <a:rPr lang="en-US" sz="2000" b="1" dirty="0">
                <a:ln w="10160">
                  <a:noFill/>
                  <a:prstDash val="solid"/>
                </a:ln>
                <a:solidFill>
                  <a:srgbClr val="8A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000" b="1" dirty="0" err="1">
                <a:ln w="10160">
                  <a:noFill/>
                  <a:prstDash val="solid"/>
                </a:ln>
                <a:solidFill>
                  <a:srgbClr val="8A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fabricante</a:t>
            </a:r>
            <a:r>
              <a:rPr lang="en-US" sz="2000" b="1" dirty="0">
                <a:ln w="10160">
                  <a:noFill/>
                  <a:prstDash val="solid"/>
                </a:ln>
                <a:solidFill>
                  <a:srgbClr val="8A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Cerrar llave 8">
            <a:extLst>
              <a:ext uri="{FF2B5EF4-FFF2-40B4-BE49-F238E27FC236}">
                <a16:creationId xmlns:a16="http://schemas.microsoft.com/office/drawing/2014/main" id="{F9CF483A-E71E-0C15-97B0-A4713A1C8599}"/>
              </a:ext>
            </a:extLst>
          </p:cNvPr>
          <p:cNvSpPr/>
          <p:nvPr/>
        </p:nvSpPr>
        <p:spPr>
          <a:xfrm rot="10800000">
            <a:off x="2719752" y="1301235"/>
            <a:ext cx="727788" cy="4660688"/>
          </a:xfrm>
          <a:prstGeom prst="rightBrace">
            <a:avLst/>
          </a:prstGeom>
          <a:ln w="5715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12" descr="3.200+ Rojo Reloj Despertador Ilustraciones de Stock, gráficos vectoriales  libres de derechos y clip art - iStock">
            <a:extLst>
              <a:ext uri="{FF2B5EF4-FFF2-40B4-BE49-F238E27FC236}">
                <a16:creationId xmlns:a16="http://schemas.microsoft.com/office/drawing/2014/main" id="{9F82AE9C-EAAB-EF4A-E6D5-6FD2FA93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764" y="94903"/>
            <a:ext cx="1206331" cy="120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D192E67-43A3-394D-D296-C86D008D4624}"/>
              </a:ext>
            </a:extLst>
          </p:cNvPr>
          <p:cNvSpPr txBox="1"/>
          <p:nvPr/>
        </p:nvSpPr>
        <p:spPr>
          <a:xfrm>
            <a:off x="8786108" y="488794"/>
            <a:ext cx="2042656" cy="442674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</a:rPr>
              <a:t>Diciembre 2025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84300B-30D8-4868-D112-750F9F8349DA}"/>
              </a:ext>
            </a:extLst>
          </p:cNvPr>
          <p:cNvSpPr txBox="1"/>
          <p:nvPr/>
        </p:nvSpPr>
        <p:spPr>
          <a:xfrm>
            <a:off x="3544127" y="1587951"/>
            <a:ext cx="2663870" cy="338554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85750" indent="-285750" algn="ctr">
              <a:buFont typeface="Arial" panose="020B0604020202020204" pitchFamily="34" charset="0"/>
              <a:buChar char="•"/>
              <a:defRPr sz="1600">
                <a:solidFill>
                  <a:srgbClr val="00206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>
              <a:buNone/>
            </a:pPr>
            <a:r>
              <a:rPr lang="es-ES" b="1" dirty="0">
                <a:solidFill>
                  <a:srgbClr val="8A0000"/>
                </a:solidFill>
              </a:rPr>
              <a:t>Tipo de operación / MBO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B3A0245-1461-27A3-B4DD-B7EDDFC01A63}"/>
              </a:ext>
            </a:extLst>
          </p:cNvPr>
          <p:cNvSpPr txBox="1"/>
          <p:nvPr/>
        </p:nvSpPr>
        <p:spPr>
          <a:xfrm>
            <a:off x="7095321" y="2449765"/>
            <a:ext cx="4218649" cy="600164"/>
          </a:xfrm>
          <a:prstGeom prst="rect">
            <a:avLst/>
          </a:prstGeom>
          <a:ln>
            <a:solidFill>
              <a:srgbClr val="243A6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85750" indent="-285750" algn="ctr">
              <a:buFont typeface="Arial" panose="020B0604020202020204" pitchFamily="34" charset="0"/>
              <a:buChar char="•"/>
              <a:defRPr sz="1600">
                <a:solidFill>
                  <a:srgbClr val="00206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>
              <a:buNone/>
            </a:pPr>
            <a:r>
              <a:rPr lang="es-ES" sz="1100" b="1" dirty="0">
                <a:solidFill>
                  <a:srgbClr val="8A0000"/>
                </a:solidFill>
              </a:rPr>
              <a:t>Fecha de inicio del MBO</a:t>
            </a:r>
          </a:p>
          <a:p>
            <a:pPr marL="0" indent="0">
              <a:buNone/>
            </a:pPr>
            <a:r>
              <a:rPr lang="es-ES" sz="1100" dirty="0"/>
              <a:t>Cuando el MBO es aprobado</a:t>
            </a:r>
          </a:p>
          <a:p>
            <a:r>
              <a:rPr lang="es-ES" sz="1100" dirty="0"/>
              <a:t>fecha que la de la autorización inicial de comercialización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91A47E1-CF30-3015-DD3A-E38F4FA58840}"/>
              </a:ext>
            </a:extLst>
          </p:cNvPr>
          <p:cNvSpPr txBox="1"/>
          <p:nvPr/>
        </p:nvSpPr>
        <p:spPr>
          <a:xfrm>
            <a:off x="7286508" y="3104705"/>
            <a:ext cx="3940504" cy="430887"/>
          </a:xfrm>
          <a:prstGeom prst="rect">
            <a:avLst/>
          </a:prstGeom>
          <a:ln>
            <a:solidFill>
              <a:srgbClr val="243A6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indent="0" algn="ctr">
              <a:buFont typeface="Arial" panose="020B0604020202020204" pitchFamily="34" charset="0"/>
              <a:buNone/>
              <a:defRPr sz="1100" b="1">
                <a:solidFill>
                  <a:srgbClr val="00206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>
                <a:solidFill>
                  <a:srgbClr val="8A0000"/>
                </a:solidFill>
              </a:rPr>
              <a:t>Fecha de finalización del MBO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="0" dirty="0"/>
              <a:t>Cuando el MBO es descontinuado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F0AA21C-A904-5584-7418-31770B6B4194}"/>
              </a:ext>
            </a:extLst>
          </p:cNvPr>
          <p:cNvSpPr txBox="1"/>
          <p:nvPr/>
        </p:nvSpPr>
        <p:spPr>
          <a:xfrm>
            <a:off x="8124628" y="4818512"/>
            <a:ext cx="2160035" cy="261610"/>
          </a:xfrm>
          <a:prstGeom prst="rect">
            <a:avLst/>
          </a:prstGeom>
          <a:ln>
            <a:solidFill>
              <a:srgbClr val="243A6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indent="0" algn="ctr">
              <a:buFont typeface="Arial" panose="020B0604020202020204" pitchFamily="34" charset="0"/>
              <a:buNone/>
              <a:defRPr sz="1100" b="1">
                <a:solidFill>
                  <a:srgbClr val="00206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>
                <a:solidFill>
                  <a:srgbClr val="8A0000"/>
                </a:solidFill>
              </a:rPr>
              <a:t>Número de referencia (MIA)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D0E5C8-6409-45CD-DA18-7D449D2CBBC8}"/>
              </a:ext>
            </a:extLst>
          </p:cNvPr>
          <p:cNvSpPr txBox="1"/>
          <p:nvPr/>
        </p:nvSpPr>
        <p:spPr>
          <a:xfrm>
            <a:off x="8362400" y="5133555"/>
            <a:ext cx="1676240" cy="261610"/>
          </a:xfrm>
          <a:prstGeom prst="rect">
            <a:avLst/>
          </a:prstGeom>
          <a:ln>
            <a:solidFill>
              <a:srgbClr val="243A6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indent="0" algn="ctr">
              <a:buFont typeface="Arial" panose="020B0604020202020204" pitchFamily="34" charset="0"/>
              <a:buNone/>
              <a:defRPr sz="1100" b="1">
                <a:solidFill>
                  <a:srgbClr val="00206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>
                <a:solidFill>
                  <a:srgbClr val="8A0000"/>
                </a:solidFill>
              </a:rPr>
              <a:t>Fecha de vigencia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5D12E82-E569-E4E8-AA5D-D5058EF63142}"/>
              </a:ext>
            </a:extLst>
          </p:cNvPr>
          <p:cNvSpPr txBox="1"/>
          <p:nvPr/>
        </p:nvSpPr>
        <p:spPr>
          <a:xfrm>
            <a:off x="7781731" y="5450872"/>
            <a:ext cx="2937673" cy="261610"/>
          </a:xfrm>
          <a:prstGeom prst="rect">
            <a:avLst/>
          </a:prstGeom>
          <a:ln>
            <a:solidFill>
              <a:srgbClr val="243A6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indent="0" algn="ctr">
              <a:buFont typeface="Arial" panose="020B0604020202020204" pitchFamily="34" charset="0"/>
              <a:buNone/>
              <a:defRPr sz="1100" b="1">
                <a:solidFill>
                  <a:srgbClr val="00206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>
                <a:solidFill>
                  <a:srgbClr val="8A0000"/>
                </a:solidFill>
              </a:rPr>
              <a:t>Agencia responsable de la autorización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B3C87D8-63ED-A7DD-7C15-4702A91AACB9}"/>
              </a:ext>
            </a:extLst>
          </p:cNvPr>
          <p:cNvSpPr txBox="1"/>
          <p:nvPr/>
        </p:nvSpPr>
        <p:spPr>
          <a:xfrm>
            <a:off x="3438183" y="2811355"/>
            <a:ext cx="3024283" cy="338554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85750" indent="-285750" algn="ctr">
              <a:buFont typeface="Arial" panose="020B0604020202020204" pitchFamily="34" charset="0"/>
              <a:buChar char="•"/>
              <a:defRPr sz="1600">
                <a:solidFill>
                  <a:srgbClr val="00206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>
              <a:buNone/>
            </a:pPr>
            <a:r>
              <a:rPr lang="es-ES" b="1" dirty="0"/>
              <a:t>Fechas inicio y fin actividad</a:t>
            </a:r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243DFED-64B8-B84F-A91D-6C659030EC06}"/>
              </a:ext>
            </a:extLst>
          </p:cNvPr>
          <p:cNvSpPr txBox="1"/>
          <p:nvPr/>
        </p:nvSpPr>
        <p:spPr>
          <a:xfrm>
            <a:off x="3951483" y="3950132"/>
            <a:ext cx="1849158" cy="338554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indent="0" algn="ctr"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>
                <a:solidFill>
                  <a:srgbClr val="8A0000"/>
                </a:solidFill>
              </a:rPr>
              <a:t>Confidencialidad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4D6EF41-8107-875E-7DE3-51328EB894C2}"/>
              </a:ext>
            </a:extLst>
          </p:cNvPr>
          <p:cNvSpPr txBox="1"/>
          <p:nvPr/>
        </p:nvSpPr>
        <p:spPr>
          <a:xfrm>
            <a:off x="7174030" y="1597748"/>
            <a:ext cx="4052982" cy="261610"/>
          </a:xfrm>
          <a:prstGeom prst="rect">
            <a:avLst/>
          </a:prstGeom>
          <a:ln>
            <a:solidFill>
              <a:srgbClr val="243A6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285750" indent="-285750" algn="ctr">
              <a:buFont typeface="Arial" panose="020B0604020202020204" pitchFamily="34" charset="0"/>
              <a:buChar char="•"/>
              <a:defRPr sz="1600">
                <a:solidFill>
                  <a:srgbClr val="00206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100" dirty="0"/>
              <a:t>Según la lista RMS: “</a:t>
            </a:r>
            <a:r>
              <a:rPr lang="es-ES" sz="1100" dirty="0" err="1"/>
              <a:t>manufacturing</a:t>
            </a:r>
            <a:r>
              <a:rPr lang="es-ES" sz="1100" dirty="0"/>
              <a:t> </a:t>
            </a:r>
            <a:r>
              <a:rPr lang="es-ES" sz="1100" dirty="0" err="1"/>
              <a:t>activity</a:t>
            </a:r>
            <a:r>
              <a:rPr lang="es-ES" sz="1100" dirty="0"/>
              <a:t>”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DE1D471-0348-B8B7-ECB9-C21DE4B94AA3}"/>
              </a:ext>
            </a:extLst>
          </p:cNvPr>
          <p:cNvSpPr txBox="1"/>
          <p:nvPr/>
        </p:nvSpPr>
        <p:spPr>
          <a:xfrm rot="10800000" flipV="1">
            <a:off x="6779909" y="3854403"/>
            <a:ext cx="4841223" cy="430887"/>
          </a:xfrm>
          <a:prstGeom prst="rect">
            <a:avLst/>
          </a:prstGeom>
          <a:ln>
            <a:solidFill>
              <a:srgbClr val="243A6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indent="0" algn="ctr">
              <a:buFont typeface="Arial" panose="020B0604020202020204" pitchFamily="34" charset="0"/>
              <a:buNone/>
              <a:defRPr sz="1100" b="1">
                <a:solidFill>
                  <a:srgbClr val="00206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="0" dirty="0"/>
              <a:t>El liberador de lotes y el fabricante de la sustancia activa biológica son públicos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="0" dirty="0"/>
              <a:t>El resto es confidencial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E57CC93-9E7F-67CB-BC39-0416F573099C}"/>
              </a:ext>
            </a:extLst>
          </p:cNvPr>
          <p:cNvSpPr txBox="1"/>
          <p:nvPr/>
        </p:nvSpPr>
        <p:spPr>
          <a:xfrm>
            <a:off x="3441183" y="4996902"/>
            <a:ext cx="3151086" cy="584775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indent="0" algn="ctr"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Datos autorización como fabricante/importador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B5232AE-5E5D-2D06-85E4-336B7D4DE91E}"/>
              </a:ext>
            </a:extLst>
          </p:cNvPr>
          <p:cNvSpPr txBox="1"/>
          <p:nvPr/>
        </p:nvSpPr>
        <p:spPr>
          <a:xfrm>
            <a:off x="3759163" y="5579165"/>
            <a:ext cx="251512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solidFill>
                  <a:schemeClr val="tx2"/>
                </a:solidFill>
              </a:rPr>
              <a:t>No es obligatorio</a:t>
            </a:r>
            <a:br>
              <a:rPr lang="es-ES" sz="900" dirty="0">
                <a:solidFill>
                  <a:schemeClr val="tx2"/>
                </a:solidFill>
              </a:rPr>
            </a:br>
            <a:r>
              <a:rPr lang="es-ES" sz="900" dirty="0">
                <a:solidFill>
                  <a:schemeClr val="tx2"/>
                </a:solidFill>
              </a:rPr>
              <a:t>Altamente recomendado para fabricantes autorizados a partir del 1 de enero</a:t>
            </a:r>
          </a:p>
        </p:txBody>
      </p:sp>
      <p:sp>
        <p:nvSpPr>
          <p:cNvPr id="37" name="Abrir llave 36">
            <a:extLst>
              <a:ext uri="{FF2B5EF4-FFF2-40B4-BE49-F238E27FC236}">
                <a16:creationId xmlns:a16="http://schemas.microsoft.com/office/drawing/2014/main" id="{5B59191A-ABF7-C779-B24A-7F4611FD79CE}"/>
              </a:ext>
            </a:extLst>
          </p:cNvPr>
          <p:cNvSpPr/>
          <p:nvPr/>
        </p:nvSpPr>
        <p:spPr>
          <a:xfrm>
            <a:off x="7174030" y="4667294"/>
            <a:ext cx="327005" cy="1243990"/>
          </a:xfrm>
          <a:prstGeom prst="leftBrac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Abrir llave 37">
            <a:extLst>
              <a:ext uri="{FF2B5EF4-FFF2-40B4-BE49-F238E27FC236}">
                <a16:creationId xmlns:a16="http://schemas.microsoft.com/office/drawing/2014/main" id="{3260B97C-D111-FB0A-F22F-7D7FA27E5E05}"/>
              </a:ext>
            </a:extLst>
          </p:cNvPr>
          <p:cNvSpPr/>
          <p:nvPr/>
        </p:nvSpPr>
        <p:spPr>
          <a:xfrm>
            <a:off x="6647347" y="2276669"/>
            <a:ext cx="393819" cy="1337744"/>
          </a:xfrm>
          <a:prstGeom prst="leftBrac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9EE8589D-AAFF-D574-920A-B559713777B8}"/>
              </a:ext>
            </a:extLst>
          </p:cNvPr>
          <p:cNvCxnSpPr/>
          <p:nvPr/>
        </p:nvCxnSpPr>
        <p:spPr>
          <a:xfrm>
            <a:off x="6391469" y="1723928"/>
            <a:ext cx="649697" cy="0"/>
          </a:xfrm>
          <a:prstGeom prst="straightConnector1">
            <a:avLst/>
          </a:prstGeom>
          <a:ln w="57150">
            <a:solidFill>
              <a:srgbClr val="243A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42EB2206-26DD-AECF-68EA-0A3AA4149B99}"/>
              </a:ext>
            </a:extLst>
          </p:cNvPr>
          <p:cNvCxnSpPr/>
          <p:nvPr/>
        </p:nvCxnSpPr>
        <p:spPr>
          <a:xfrm>
            <a:off x="5950827" y="4119409"/>
            <a:ext cx="649697" cy="0"/>
          </a:xfrm>
          <a:prstGeom prst="straightConnector1">
            <a:avLst/>
          </a:prstGeom>
          <a:ln w="57150">
            <a:solidFill>
              <a:srgbClr val="243A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6D9DE815-025C-B468-239C-261BE5F5CCE5}"/>
              </a:ext>
            </a:extLst>
          </p:cNvPr>
          <p:cNvSpPr/>
          <p:nvPr/>
        </p:nvSpPr>
        <p:spPr>
          <a:xfrm>
            <a:off x="385460" y="2076614"/>
            <a:ext cx="2211355" cy="400110"/>
          </a:xfrm>
          <a:prstGeom prst="rect">
            <a:avLst/>
          </a:prstGeom>
          <a:solidFill>
            <a:srgbClr val="C00000"/>
          </a:solidFill>
          <a:ln>
            <a:solidFill>
              <a:srgbClr val="8A0000"/>
            </a:solidFill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Centralizados</a:t>
            </a:r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AEC193C-B29E-00E8-D209-6C32C59E3DA2}"/>
              </a:ext>
            </a:extLst>
          </p:cNvPr>
          <p:cNvSpPr/>
          <p:nvPr/>
        </p:nvSpPr>
        <p:spPr>
          <a:xfrm>
            <a:off x="368464" y="4933500"/>
            <a:ext cx="2211354" cy="400110"/>
          </a:xfrm>
          <a:prstGeom prst="rect">
            <a:avLst/>
          </a:prstGeom>
          <a:solidFill>
            <a:srgbClr val="C00000"/>
          </a:solidFill>
          <a:ln>
            <a:solidFill>
              <a:srgbClr val="8A0000"/>
            </a:solidFill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No </a:t>
            </a:r>
            <a:r>
              <a:rPr lang="en-US" sz="2000" b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centralizados</a:t>
            </a:r>
            <a:endParaRPr lang="en-US" sz="2000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 descr="Action - Free business icons">
            <a:extLst>
              <a:ext uri="{FF2B5EF4-FFF2-40B4-BE49-F238E27FC236}">
                <a16:creationId xmlns:a16="http://schemas.microsoft.com/office/drawing/2014/main" id="{FB9B7132-F3B2-004E-2464-0632E08A4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17" y="4514322"/>
            <a:ext cx="767669" cy="7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ibujos Animados Ojo Lupa Decorativa Png Transparente PNG ,dibujos Ojos ...">
            <a:extLst>
              <a:ext uri="{FF2B5EF4-FFF2-40B4-BE49-F238E27FC236}">
                <a16:creationId xmlns:a16="http://schemas.microsoft.com/office/drawing/2014/main" id="{E6FE3E21-0A3F-757B-4541-1B88A7107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1793274"/>
            <a:ext cx="324660" cy="56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F33551E4-6360-0D24-6A8B-1AFDCCACF155}"/>
              </a:ext>
            </a:extLst>
          </p:cNvPr>
          <p:cNvCxnSpPr/>
          <p:nvPr/>
        </p:nvCxnSpPr>
        <p:spPr>
          <a:xfrm flipV="1">
            <a:off x="1491137" y="2519655"/>
            <a:ext cx="0" cy="886065"/>
          </a:xfrm>
          <a:prstGeom prst="straightConnector1">
            <a:avLst/>
          </a:prstGeom>
          <a:ln w="38100">
            <a:solidFill>
              <a:srgbClr val="8A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16A85CB8-3C51-9196-140B-20521BC2230D}"/>
              </a:ext>
            </a:extLst>
          </p:cNvPr>
          <p:cNvCxnSpPr>
            <a:cxnSpLocks/>
          </p:cNvCxnSpPr>
          <p:nvPr/>
        </p:nvCxnSpPr>
        <p:spPr>
          <a:xfrm>
            <a:off x="1496850" y="3854403"/>
            <a:ext cx="0" cy="972014"/>
          </a:xfrm>
          <a:prstGeom prst="straightConnector1">
            <a:avLst/>
          </a:prstGeom>
          <a:ln w="38100">
            <a:solidFill>
              <a:srgbClr val="8A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61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  <p:bldP spid="24" grpId="0" animBg="1"/>
      <p:bldP spid="26" grpId="0" animBg="1"/>
      <p:bldP spid="29" grpId="0" animBg="1"/>
      <p:bldP spid="31" grpId="0" animBg="1"/>
      <p:bldP spid="36" grpId="0"/>
      <p:bldP spid="37" grpId="0" animBg="1"/>
      <p:bldP spid="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26DDDBC-7CB0-B56C-A1CB-7BB2494D2BBB}"/>
              </a:ext>
            </a:extLst>
          </p:cNvPr>
          <p:cNvSpPr txBox="1"/>
          <p:nvPr/>
        </p:nvSpPr>
        <p:spPr>
          <a:xfrm>
            <a:off x="-242596" y="389717"/>
            <a:ext cx="6449786" cy="523220"/>
          </a:xfrm>
          <a:prstGeom prst="rect">
            <a:avLst/>
          </a:prstGeom>
          <a:noFill/>
          <a:ln>
            <a:noFill/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indent="0" algn="ctr">
              <a:buFont typeface="Arial" panose="020B0604020202020204" pitchFamily="34" charset="0"/>
              <a:buNone/>
              <a:defRPr sz="2800" b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s-ES" dirty="0">
                <a:solidFill>
                  <a:srgbClr val="243A64"/>
                </a:solidFill>
              </a:rPr>
              <a:t>OTROS: Data Carrier (GTIN/NTIN)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7993A6-10A2-4AD7-4659-42FC4065D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956" y="3804051"/>
            <a:ext cx="7234196" cy="200487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2AB0FA3-BE4F-C9F5-549F-E607E297EFBE}"/>
              </a:ext>
            </a:extLst>
          </p:cNvPr>
          <p:cNvSpPr/>
          <p:nvPr/>
        </p:nvSpPr>
        <p:spPr>
          <a:xfrm>
            <a:off x="1225215" y="1626774"/>
            <a:ext cx="2211355" cy="400110"/>
          </a:xfrm>
          <a:prstGeom prst="rect">
            <a:avLst/>
          </a:prstGeom>
          <a:solidFill>
            <a:srgbClr val="C00000"/>
          </a:solidFill>
          <a:ln>
            <a:solidFill>
              <a:srgbClr val="8A0000"/>
            </a:solidFill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Centralizados</a:t>
            </a:r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10FF7AA-93A2-6429-BE84-FDA108AEE72A}"/>
              </a:ext>
            </a:extLst>
          </p:cNvPr>
          <p:cNvSpPr/>
          <p:nvPr/>
        </p:nvSpPr>
        <p:spPr>
          <a:xfrm>
            <a:off x="1206073" y="2932284"/>
            <a:ext cx="2211354" cy="400110"/>
          </a:xfrm>
          <a:prstGeom prst="rect">
            <a:avLst/>
          </a:prstGeom>
          <a:solidFill>
            <a:srgbClr val="C00000"/>
          </a:solidFill>
          <a:ln>
            <a:solidFill>
              <a:srgbClr val="8A0000"/>
            </a:solidFill>
            <a:prstDash val="lgDash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No </a:t>
            </a:r>
            <a:r>
              <a:rPr lang="en-US" sz="2000" b="1" dirty="0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centralizados</a:t>
            </a:r>
            <a:endParaRPr lang="en-US" sz="2000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2" descr="Action - Free business icons">
            <a:extLst>
              <a:ext uri="{FF2B5EF4-FFF2-40B4-BE49-F238E27FC236}">
                <a16:creationId xmlns:a16="http://schemas.microsoft.com/office/drawing/2014/main" id="{5B161F0F-82D6-18D4-3DF5-0E3EE452E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35" y="2569282"/>
            <a:ext cx="767669" cy="7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3D40DF1-BEC1-69A7-6622-95936125E68B}"/>
              </a:ext>
            </a:extLst>
          </p:cNvPr>
          <p:cNvSpPr txBox="1"/>
          <p:nvPr/>
        </p:nvSpPr>
        <p:spPr>
          <a:xfrm>
            <a:off x="4313854" y="1612838"/>
            <a:ext cx="5950594" cy="584775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rgbClr val="F54257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C00000"/>
                </a:solidFill>
              </a:rPr>
              <a:t>Envío </a:t>
            </a:r>
            <a:r>
              <a:rPr lang="es-ES" sz="1600" dirty="0" err="1">
                <a:solidFill>
                  <a:srgbClr val="C00000"/>
                </a:solidFill>
              </a:rPr>
              <a:t>ví</a:t>
            </a:r>
            <a:r>
              <a:rPr lang="en-US" sz="1600" b="1" dirty="0">
                <a:solidFill>
                  <a:srgbClr val="C00000"/>
                </a:solidFill>
              </a:rPr>
              <a:t>a Service Now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C00000"/>
                </a:solidFill>
              </a:rPr>
              <a:t>indicar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el</a:t>
            </a:r>
            <a:r>
              <a:rPr lang="en-US" sz="1600" dirty="0">
                <a:solidFill>
                  <a:srgbClr val="C00000"/>
                </a:solidFill>
              </a:rPr>
              <a:t> PMS ID y package ID para </a:t>
            </a:r>
            <a:r>
              <a:rPr lang="en-US" sz="1600" dirty="0" err="1">
                <a:solidFill>
                  <a:srgbClr val="C00000"/>
                </a:solidFill>
              </a:rPr>
              <a:t>cada</a:t>
            </a:r>
            <a:r>
              <a:rPr lang="en-US" sz="1600" dirty="0">
                <a:solidFill>
                  <a:srgbClr val="C00000"/>
                </a:solidFill>
              </a:rPr>
              <a:t> GTIN/NTIN</a:t>
            </a:r>
            <a:endParaRPr lang="es-ES" sz="1600" dirty="0">
              <a:solidFill>
                <a:srgbClr val="C00000"/>
              </a:solidFill>
            </a:endParaRPr>
          </a:p>
        </p:txBody>
      </p:sp>
      <p:pic>
        <p:nvPicPr>
          <p:cNvPr id="9" name="Picture 2" descr="Action - Free business icons">
            <a:extLst>
              <a:ext uri="{FF2B5EF4-FFF2-40B4-BE49-F238E27FC236}">
                <a16:creationId xmlns:a16="http://schemas.microsoft.com/office/drawing/2014/main" id="{748167B4-292B-558E-28CB-65F238FA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592" y="1291854"/>
            <a:ext cx="767669" cy="7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rst electronic product information (ePI) published | News item ...">
            <a:extLst>
              <a:ext uri="{FF2B5EF4-FFF2-40B4-BE49-F238E27FC236}">
                <a16:creationId xmlns:a16="http://schemas.microsoft.com/office/drawing/2014/main" id="{3F93BE0A-8357-E5B1-3F47-E48DA3E4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502" y="168164"/>
            <a:ext cx="2409797" cy="12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E063FCA-6142-37F6-9C50-C35E125BB7D1}"/>
              </a:ext>
            </a:extLst>
          </p:cNvPr>
          <p:cNvSpPr txBox="1"/>
          <p:nvPr/>
        </p:nvSpPr>
        <p:spPr>
          <a:xfrm>
            <a:off x="4313854" y="2831555"/>
            <a:ext cx="5950594" cy="338554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rgbClr val="F54257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C00000"/>
                </a:solidFill>
              </a:rPr>
              <a:t>Envío a través de la </a:t>
            </a:r>
            <a:r>
              <a:rPr lang="es-ES" sz="1600" b="1" dirty="0">
                <a:solidFill>
                  <a:srgbClr val="C00000"/>
                </a:solidFill>
              </a:rPr>
              <a:t>PUI o PMS API</a:t>
            </a:r>
          </a:p>
        </p:txBody>
      </p:sp>
      <p:pic>
        <p:nvPicPr>
          <p:cNvPr id="1026" name="Picture 2" descr="PRODUCTS">
            <a:extLst>
              <a:ext uri="{FF2B5EF4-FFF2-40B4-BE49-F238E27FC236}">
                <a16:creationId xmlns:a16="http://schemas.microsoft.com/office/drawing/2014/main" id="{3BA3C7B7-2D7C-E4F0-C62A-2362BE156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52" y="168164"/>
            <a:ext cx="1123076" cy="81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021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amino al futuro stock de ilustración. Ilustración de celebre - 47028313">
            <a:extLst>
              <a:ext uri="{FF2B5EF4-FFF2-40B4-BE49-F238E27FC236}">
                <a16:creationId xmlns:a16="http://schemas.microsoft.com/office/drawing/2014/main" id="{D02644D4-0FCF-3AF9-5C8D-E69723AB3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689" y="121297"/>
            <a:ext cx="7882621" cy="583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34 CuadroTexto">
            <a:extLst>
              <a:ext uri="{FF2B5EF4-FFF2-40B4-BE49-F238E27FC236}">
                <a16:creationId xmlns:a16="http://schemas.microsoft.com/office/drawing/2014/main" id="{E33115E4-FEEE-CBAB-3FA8-C82CAB786E9B}"/>
              </a:ext>
            </a:extLst>
          </p:cNvPr>
          <p:cNvSpPr txBox="1"/>
          <p:nvPr/>
        </p:nvSpPr>
        <p:spPr>
          <a:xfrm>
            <a:off x="987939" y="1714264"/>
            <a:ext cx="10421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z="4400" dirty="0" err="1">
                <a:solidFill>
                  <a:srgbClr val="002060"/>
                </a:solidFill>
              </a:rPr>
              <a:t>Diciembre</a:t>
            </a:r>
            <a:r>
              <a:rPr lang="en-US" sz="4400" dirty="0">
                <a:solidFill>
                  <a:srgbClr val="002060"/>
                </a:solidFill>
              </a:rPr>
              <a:t> 2025 – finales 2026</a:t>
            </a:r>
          </a:p>
          <a:p>
            <a:r>
              <a:rPr lang="en-US" sz="3600" dirty="0">
                <a:solidFill>
                  <a:srgbClr val="002060"/>
                </a:solidFill>
              </a:rPr>
              <a:t>Medicamentos NO CRÍTICOS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417D6E-8202-EA67-6678-595ECAB68AE8}"/>
              </a:ext>
            </a:extLst>
          </p:cNvPr>
          <p:cNvSpPr txBox="1"/>
          <p:nvPr/>
        </p:nvSpPr>
        <p:spPr>
          <a:xfrm>
            <a:off x="3717381" y="3545245"/>
            <a:ext cx="60975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i="1" dirty="0" err="1">
                <a:solidFill>
                  <a:srgbClr val="002060"/>
                </a:solidFill>
              </a:rPr>
              <a:t>Structured</a:t>
            </a:r>
            <a:r>
              <a:rPr lang="es-ES" sz="1800" b="1" i="1" dirty="0">
                <a:solidFill>
                  <a:srgbClr val="002060"/>
                </a:solidFill>
              </a:rPr>
              <a:t> pack </a:t>
            </a:r>
            <a:r>
              <a:rPr lang="es-ES" sz="1800" b="1" i="1" dirty="0" err="1">
                <a:solidFill>
                  <a:srgbClr val="002060"/>
                </a:solidFill>
              </a:rPr>
              <a:t>size</a:t>
            </a:r>
            <a:r>
              <a:rPr lang="es-ES" sz="1800" b="1" i="1" dirty="0">
                <a:solidFill>
                  <a:srgbClr val="002060"/>
                </a:solidFill>
              </a:rPr>
              <a:t>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i="1" dirty="0" err="1">
                <a:solidFill>
                  <a:srgbClr val="002060"/>
                </a:solidFill>
              </a:rPr>
              <a:t>Manufacturers</a:t>
            </a:r>
            <a:r>
              <a:rPr lang="es-ES" sz="1800" b="1" i="1" dirty="0">
                <a:solidFill>
                  <a:srgbClr val="002060"/>
                </a:solidFill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i="1" dirty="0" err="1">
                <a:solidFill>
                  <a:srgbClr val="002060"/>
                </a:solidFill>
              </a:rPr>
              <a:t>Manufacturing</a:t>
            </a:r>
            <a:r>
              <a:rPr lang="es-ES" sz="1800" b="1" i="1" dirty="0">
                <a:solidFill>
                  <a:srgbClr val="002060"/>
                </a:solidFill>
              </a:rPr>
              <a:t> </a:t>
            </a:r>
            <a:r>
              <a:rPr lang="es-ES" sz="1800" b="1" i="1" dirty="0" err="1">
                <a:solidFill>
                  <a:srgbClr val="002060"/>
                </a:solidFill>
              </a:rPr>
              <a:t>business</a:t>
            </a:r>
            <a:r>
              <a:rPr lang="es-ES" sz="1800" b="1" i="1" dirty="0">
                <a:solidFill>
                  <a:srgbClr val="002060"/>
                </a:solidFill>
              </a:rPr>
              <a:t> </a:t>
            </a:r>
            <a:r>
              <a:rPr lang="es-ES" sz="1800" b="1" i="1" dirty="0" err="1">
                <a:solidFill>
                  <a:srgbClr val="002060"/>
                </a:solidFill>
              </a:rPr>
              <a:t>operations</a:t>
            </a:r>
            <a:r>
              <a:rPr lang="es-ES" sz="1800" b="1" i="1" dirty="0">
                <a:solidFill>
                  <a:srgbClr val="002060"/>
                </a:solidFill>
              </a:rPr>
              <a:t> (</a:t>
            </a:r>
            <a:r>
              <a:rPr lang="es-ES" sz="1800" b="1" dirty="0">
                <a:solidFill>
                  <a:srgbClr val="002060"/>
                </a:solidFill>
              </a:rPr>
              <a:t>MBO</a:t>
            </a:r>
            <a:r>
              <a:rPr lang="es-ES" sz="1800" b="1" i="1" dirty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i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i="1" dirty="0">
                <a:solidFill>
                  <a:srgbClr val="002060"/>
                </a:solidFill>
              </a:rPr>
              <a:t>Data Carrier </a:t>
            </a:r>
            <a:r>
              <a:rPr lang="es-ES" sz="1800" b="1" dirty="0">
                <a:solidFill>
                  <a:srgbClr val="002060"/>
                </a:solidFill>
              </a:rPr>
              <a:t>(</a:t>
            </a:r>
            <a:r>
              <a:rPr lang="es-ES" sz="1800" b="1" dirty="0" err="1">
                <a:solidFill>
                  <a:srgbClr val="002060"/>
                </a:solidFill>
              </a:rPr>
              <a:t>ePI</a:t>
            </a:r>
            <a:r>
              <a:rPr lang="es-ES" sz="1800" b="1" dirty="0">
                <a:solidFill>
                  <a:srgbClr val="002060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626967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C1E39-98F0-629C-5398-576D7DF18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305BD5EF-8011-F27E-3B96-826CF9384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40" r="27724" b="60574"/>
          <a:stretch/>
        </p:blipFill>
        <p:spPr>
          <a:xfrm>
            <a:off x="-4243705" y="530853"/>
            <a:ext cx="10873105" cy="1580275"/>
          </a:xfrm>
          <a:prstGeom prst="rect">
            <a:avLst/>
          </a:prstGeom>
        </p:spPr>
      </p:pic>
      <p:sp>
        <p:nvSpPr>
          <p:cNvPr id="11" name="Título 17">
            <a:extLst>
              <a:ext uri="{FF2B5EF4-FFF2-40B4-BE49-F238E27FC236}">
                <a16:creationId xmlns:a16="http://schemas.microsoft.com/office/drawing/2014/main" id="{9588575E-4DFE-4287-56B2-A7CCE237914F}"/>
              </a:ext>
            </a:extLst>
          </p:cNvPr>
          <p:cNvSpPr txBox="1">
            <a:spLocks/>
          </p:cNvSpPr>
          <p:nvPr/>
        </p:nvSpPr>
        <p:spPr>
          <a:xfrm>
            <a:off x="462190" y="964736"/>
            <a:ext cx="6710135" cy="7794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s-ES" sz="4800" dirty="0">
                <a:latin typeface="Montserrat ExtraBold" pitchFamily="2" charset="77"/>
              </a:rPr>
              <a:t>ÍNDICE PARTE III</a:t>
            </a:r>
          </a:p>
        </p:txBody>
      </p:sp>
      <p:sp>
        <p:nvSpPr>
          <p:cNvPr id="19" name="2 Rectángulo">
            <a:extLst>
              <a:ext uri="{FF2B5EF4-FFF2-40B4-BE49-F238E27FC236}">
                <a16:creationId xmlns:a16="http://schemas.microsoft.com/office/drawing/2014/main" id="{97788152-C848-8AF3-CCC4-42E28A9A94BA}"/>
              </a:ext>
            </a:extLst>
          </p:cNvPr>
          <p:cNvSpPr/>
          <p:nvPr/>
        </p:nvSpPr>
        <p:spPr>
          <a:xfrm>
            <a:off x="1001932" y="2111128"/>
            <a:ext cx="1109481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A1139"/>
              </a:buClr>
              <a:buSzPct val="100000"/>
            </a:pPr>
            <a:r>
              <a:rPr lang="es-ES" sz="2400" b="1" dirty="0">
                <a:solidFill>
                  <a:srgbClr val="BCDDEF"/>
                </a:solidFill>
                <a:latin typeface="Montserrat Black" pitchFamily="2" charset="77"/>
              </a:rPr>
              <a:t>01. </a:t>
            </a:r>
            <a:r>
              <a:rPr lang="es-ES" sz="1600" b="1" u="sng" dirty="0">
                <a:solidFill>
                  <a:srgbClr val="1B355D"/>
                </a:solidFill>
                <a:latin typeface="Montserrat Black" pitchFamily="2" charset="77"/>
              </a:rPr>
              <a:t>Estándar internacional - Normas ISO IDMP </a:t>
            </a:r>
            <a:r>
              <a:rPr lang="es-ES" sz="1600" b="1" i="1" u="sng" dirty="0" err="1">
                <a:solidFill>
                  <a:srgbClr val="1B355D"/>
                </a:solidFill>
                <a:latin typeface="Montserrat Black" pitchFamily="2" charset="77"/>
              </a:rPr>
              <a:t>Identification</a:t>
            </a:r>
            <a:r>
              <a:rPr lang="es-ES" sz="1600" b="1" i="1" u="sng" dirty="0">
                <a:solidFill>
                  <a:srgbClr val="1B355D"/>
                </a:solidFill>
                <a:latin typeface="Montserrat Black" pitchFamily="2" charset="77"/>
              </a:rPr>
              <a:t> </a:t>
            </a:r>
            <a:r>
              <a:rPr lang="es-ES" sz="1600" b="1" i="1" u="sng" dirty="0" err="1">
                <a:solidFill>
                  <a:srgbClr val="1B355D"/>
                </a:solidFill>
                <a:latin typeface="Montserrat Black" pitchFamily="2" charset="77"/>
              </a:rPr>
              <a:t>of</a:t>
            </a:r>
            <a:r>
              <a:rPr lang="es-ES" sz="1600" b="1" i="1" u="sng" dirty="0">
                <a:solidFill>
                  <a:srgbClr val="1B355D"/>
                </a:solidFill>
                <a:latin typeface="Montserrat Black" pitchFamily="2" charset="77"/>
              </a:rPr>
              <a:t> Medicinal </a:t>
            </a:r>
            <a:r>
              <a:rPr lang="es-ES" sz="1600" b="1" i="1" u="sng" dirty="0" err="1">
                <a:solidFill>
                  <a:srgbClr val="1B355D"/>
                </a:solidFill>
                <a:latin typeface="Montserrat Black" pitchFamily="2" charset="77"/>
              </a:rPr>
              <a:t>Products</a:t>
            </a:r>
            <a:endParaRPr lang="es-ES" sz="1600" b="1" i="1" u="sng" dirty="0">
              <a:solidFill>
                <a:srgbClr val="1B355D"/>
              </a:solidFill>
              <a:latin typeface="Montserrat Black" pitchFamily="2" charset="77"/>
            </a:endParaRPr>
          </a:p>
          <a:p>
            <a:pPr algn="just">
              <a:buClr>
                <a:srgbClr val="CA1139"/>
              </a:buClr>
              <a:buSzPct val="100000"/>
            </a:pPr>
            <a:endParaRPr lang="es-ES" sz="1600" dirty="0">
              <a:solidFill>
                <a:srgbClr val="C20734"/>
              </a:solidFill>
              <a:latin typeface="Montserrat Medium" pitchFamily="2" charset="77"/>
            </a:endParaRPr>
          </a:p>
          <a:p>
            <a:pPr algn="just">
              <a:buClr>
                <a:srgbClr val="CA1139"/>
              </a:buClr>
              <a:buSzPct val="100000"/>
            </a:pPr>
            <a:r>
              <a:rPr lang="es-ES" sz="2400" b="1" dirty="0">
                <a:solidFill>
                  <a:srgbClr val="BCDDEF"/>
                </a:solidFill>
                <a:latin typeface="Montserrat Black" pitchFamily="2" charset="77"/>
              </a:rPr>
              <a:t>02. </a:t>
            </a:r>
            <a:r>
              <a:rPr lang="es-ES" sz="1600" b="1" u="sng" dirty="0">
                <a:solidFill>
                  <a:srgbClr val="1B355D"/>
                </a:solidFill>
                <a:latin typeface="Montserrat Black" pitchFamily="2" charset="77"/>
              </a:rPr>
              <a:t>Implementación europea liderada por la EMA: SPOR y sus dominios de datos maestros </a:t>
            </a:r>
          </a:p>
          <a:p>
            <a:pPr algn="just">
              <a:buClr>
                <a:srgbClr val="CA1139"/>
              </a:buClr>
              <a:buSzPct val="100000"/>
            </a:pPr>
            <a:endParaRPr lang="es-ES" sz="1600" b="1" u="sng" dirty="0">
              <a:solidFill>
                <a:srgbClr val="1B355D"/>
              </a:solidFill>
              <a:latin typeface="Montserrat Black" pitchFamily="2" charset="77"/>
            </a:endParaRPr>
          </a:p>
          <a:p>
            <a:pPr algn="just">
              <a:buClr>
                <a:srgbClr val="CA1139"/>
              </a:buClr>
              <a:buSzPct val="100000"/>
            </a:pPr>
            <a:endParaRPr lang="es-ES" sz="1600" b="1" dirty="0">
              <a:solidFill>
                <a:srgbClr val="BCDDEF"/>
              </a:solidFill>
              <a:latin typeface="Montserrat Black" pitchFamily="2" charset="77"/>
            </a:endParaRPr>
          </a:p>
          <a:p>
            <a:pPr algn="just">
              <a:buClr>
                <a:srgbClr val="CA1139"/>
              </a:buClr>
              <a:buSzPct val="100000"/>
            </a:pPr>
            <a:r>
              <a:rPr lang="es-ES" sz="2400" b="1" dirty="0">
                <a:solidFill>
                  <a:srgbClr val="BCDDEF"/>
                </a:solidFill>
                <a:latin typeface="Montserrat Black" pitchFamily="2" charset="77"/>
              </a:rPr>
              <a:t>03. </a:t>
            </a:r>
            <a:r>
              <a:rPr lang="es-ES" sz="1600" b="1" u="sng" dirty="0">
                <a:solidFill>
                  <a:srgbClr val="1B355D"/>
                </a:solidFill>
                <a:latin typeface="Montserrat Black" pitchFamily="2" charset="77"/>
              </a:rPr>
              <a:t>Medicamentos en PMS (</a:t>
            </a:r>
            <a:r>
              <a:rPr lang="es-ES" sz="1600" b="1" i="1" u="sng" dirty="0" err="1">
                <a:solidFill>
                  <a:srgbClr val="1B355D"/>
                </a:solidFill>
                <a:latin typeface="Montserrat Black" pitchFamily="2" charset="77"/>
              </a:rPr>
              <a:t>Product</a:t>
            </a:r>
            <a:r>
              <a:rPr lang="es-ES" sz="1600" b="1" i="1" u="sng" dirty="0">
                <a:solidFill>
                  <a:srgbClr val="1B355D"/>
                </a:solidFill>
                <a:latin typeface="Montserrat Black" pitchFamily="2" charset="77"/>
              </a:rPr>
              <a:t> Management </a:t>
            </a:r>
            <a:r>
              <a:rPr lang="es-ES" sz="1600" b="1" i="1" u="sng" dirty="0" err="1">
                <a:solidFill>
                  <a:srgbClr val="1B355D"/>
                </a:solidFill>
                <a:latin typeface="Montserrat Black" pitchFamily="2" charset="77"/>
              </a:rPr>
              <a:t>Service</a:t>
            </a:r>
            <a:r>
              <a:rPr lang="es-ES" sz="1600" b="1" u="sng" dirty="0">
                <a:solidFill>
                  <a:srgbClr val="1B355D"/>
                </a:solidFill>
                <a:latin typeface="Montserrat Black" pitchFamily="2" charset="77"/>
              </a:rPr>
              <a:t>)</a:t>
            </a:r>
          </a:p>
          <a:p>
            <a:pPr algn="just">
              <a:buClr>
                <a:srgbClr val="CA1139"/>
              </a:buClr>
              <a:buSzPct val="100000"/>
            </a:pPr>
            <a:endParaRPr lang="es-ES" sz="1600" b="1" u="sng" dirty="0">
              <a:solidFill>
                <a:srgbClr val="1B355D"/>
              </a:solidFill>
              <a:latin typeface="Montserrat Black" pitchFamily="2" charset="77"/>
            </a:endParaRPr>
          </a:p>
          <a:p>
            <a:pPr algn="just">
              <a:buClr>
                <a:srgbClr val="CA1139"/>
              </a:buClr>
              <a:buSzPct val="100000"/>
            </a:pPr>
            <a:r>
              <a:rPr lang="es-ES" sz="2400" b="1" dirty="0">
                <a:solidFill>
                  <a:srgbClr val="BCDDEF"/>
                </a:solidFill>
                <a:latin typeface="Montserrat Black" pitchFamily="2" charset="77"/>
              </a:rPr>
              <a:t>04. </a:t>
            </a:r>
            <a:r>
              <a:rPr lang="es-ES" sz="1600" b="1" u="sng" dirty="0">
                <a:solidFill>
                  <a:srgbClr val="1B355D"/>
                </a:solidFill>
                <a:latin typeface="Montserrat Black" pitchFamily="2" charset="77"/>
              </a:rPr>
              <a:t>Nuevo impulsor de PMS: </a:t>
            </a:r>
            <a:r>
              <a:rPr lang="es-ES" sz="1600" b="1" i="1" u="sng" dirty="0" err="1">
                <a:solidFill>
                  <a:srgbClr val="1B355D"/>
                </a:solidFill>
                <a:latin typeface="Montserrat Black" pitchFamily="2" charset="77"/>
              </a:rPr>
              <a:t>European</a:t>
            </a:r>
            <a:r>
              <a:rPr lang="es-ES" sz="1600" b="1" i="1" u="sng" dirty="0">
                <a:solidFill>
                  <a:srgbClr val="1B355D"/>
                </a:solidFill>
                <a:latin typeface="Montserrat Black" pitchFamily="2" charset="77"/>
              </a:rPr>
              <a:t> </a:t>
            </a:r>
            <a:r>
              <a:rPr lang="es-ES" sz="1600" b="1" i="1" u="sng" dirty="0" err="1">
                <a:solidFill>
                  <a:srgbClr val="1B355D"/>
                </a:solidFill>
                <a:latin typeface="Montserrat Black" pitchFamily="2" charset="77"/>
              </a:rPr>
              <a:t>Shortages</a:t>
            </a:r>
            <a:r>
              <a:rPr lang="es-ES" sz="1600" b="1" i="1" u="sng" dirty="0">
                <a:solidFill>
                  <a:srgbClr val="1B355D"/>
                </a:solidFill>
                <a:latin typeface="Montserrat Black" pitchFamily="2" charset="77"/>
              </a:rPr>
              <a:t> </a:t>
            </a:r>
            <a:r>
              <a:rPr lang="es-ES" sz="1600" b="1" i="1" u="sng" dirty="0" err="1">
                <a:solidFill>
                  <a:srgbClr val="1B355D"/>
                </a:solidFill>
                <a:latin typeface="Montserrat Black" pitchFamily="2" charset="77"/>
              </a:rPr>
              <a:t>Monitoring</a:t>
            </a:r>
            <a:r>
              <a:rPr lang="es-ES" sz="1600" b="1" i="1" u="sng" dirty="0">
                <a:solidFill>
                  <a:srgbClr val="1B355D"/>
                </a:solidFill>
                <a:latin typeface="Montserrat Black" pitchFamily="2" charset="77"/>
              </a:rPr>
              <a:t> </a:t>
            </a:r>
            <a:r>
              <a:rPr lang="es-ES" sz="1600" b="1" i="1" u="sng" dirty="0" err="1">
                <a:solidFill>
                  <a:srgbClr val="1B355D"/>
                </a:solidFill>
                <a:latin typeface="Montserrat Black" pitchFamily="2" charset="77"/>
              </a:rPr>
              <a:t>Platform</a:t>
            </a:r>
            <a:r>
              <a:rPr lang="es-ES" sz="1600" b="1" i="1" u="sng" dirty="0">
                <a:solidFill>
                  <a:srgbClr val="1B355D"/>
                </a:solidFill>
                <a:latin typeface="Montserrat Black" pitchFamily="2" charset="77"/>
              </a:rPr>
              <a:t> </a:t>
            </a:r>
            <a:r>
              <a:rPr lang="es-ES" sz="1600" b="1" u="sng" dirty="0">
                <a:solidFill>
                  <a:srgbClr val="1B355D"/>
                </a:solidFill>
                <a:latin typeface="Montserrat Black" pitchFamily="2" charset="77"/>
              </a:rPr>
              <a:t>(ESMP)</a:t>
            </a:r>
          </a:p>
          <a:p>
            <a:pPr algn="just">
              <a:buClr>
                <a:srgbClr val="CA1139"/>
              </a:buClr>
              <a:buSzPct val="100000"/>
            </a:pPr>
            <a:endParaRPr lang="es-ES" sz="1600" b="1" u="sng" dirty="0">
              <a:solidFill>
                <a:srgbClr val="1B355D"/>
              </a:solidFill>
              <a:latin typeface="Montserrat Black" pitchFamily="2" charset="77"/>
            </a:endParaRPr>
          </a:p>
          <a:p>
            <a:pPr algn="just">
              <a:buClr>
                <a:srgbClr val="CA1139"/>
              </a:buClr>
              <a:buSzPct val="100000"/>
            </a:pPr>
            <a:endParaRPr lang="es-ES" sz="1600" b="1" u="sng" dirty="0">
              <a:solidFill>
                <a:srgbClr val="1B355D"/>
              </a:solidFill>
              <a:latin typeface="Montserrat Black" pitchFamily="2" charset="77"/>
            </a:endParaRPr>
          </a:p>
          <a:p>
            <a:pPr algn="just">
              <a:buClr>
                <a:srgbClr val="CA1139"/>
              </a:buClr>
              <a:buSzPct val="100000"/>
            </a:pPr>
            <a:r>
              <a:rPr lang="es-ES" sz="2400" b="1" dirty="0">
                <a:solidFill>
                  <a:srgbClr val="BCDDEF"/>
                </a:solidFill>
                <a:latin typeface="Montserrat Black" pitchFamily="2" charset="77"/>
              </a:rPr>
              <a:t>05. </a:t>
            </a:r>
            <a:r>
              <a:rPr lang="es-ES" sz="1600" b="1" u="sng" dirty="0">
                <a:solidFill>
                  <a:srgbClr val="1B355D"/>
                </a:solidFill>
                <a:latin typeface="Montserrat Black" pitchFamily="2" charset="77"/>
              </a:rPr>
              <a:t>Datos solicitados a los TAC </a:t>
            </a:r>
          </a:p>
          <a:p>
            <a:pPr algn="just">
              <a:buClr>
                <a:srgbClr val="CA1139"/>
              </a:buClr>
              <a:buSzPct val="100000"/>
            </a:pPr>
            <a:endParaRPr lang="es-ES" sz="1600" b="1" u="sng" dirty="0">
              <a:solidFill>
                <a:srgbClr val="1B355D"/>
              </a:solidFill>
              <a:latin typeface="Montserrat Black" pitchFamily="2" charset="77"/>
            </a:endParaRPr>
          </a:p>
          <a:p>
            <a:pPr algn="just">
              <a:buClr>
                <a:srgbClr val="CA1139"/>
              </a:buClr>
              <a:buSzPct val="100000"/>
            </a:pPr>
            <a:endParaRPr lang="es-ES" sz="2400" b="1" dirty="0">
              <a:solidFill>
                <a:srgbClr val="BCDDEF"/>
              </a:solidFill>
              <a:latin typeface="Montserrat Black" pitchFamily="2" charset="77"/>
            </a:endParaRPr>
          </a:p>
          <a:p>
            <a:pPr algn="just">
              <a:buClr>
                <a:srgbClr val="CA1139"/>
              </a:buClr>
              <a:buSzPct val="100000"/>
            </a:pPr>
            <a:endParaRPr lang="es-ES" sz="1600" b="1" u="sng" dirty="0">
              <a:solidFill>
                <a:srgbClr val="1B355D"/>
              </a:solidFill>
              <a:latin typeface="Montserrat Black" pitchFamily="2" charset="77"/>
            </a:endParaRPr>
          </a:p>
          <a:p>
            <a:pPr algn="just">
              <a:buClr>
                <a:srgbClr val="CA1139"/>
              </a:buClr>
              <a:buSzPct val="100000"/>
            </a:pPr>
            <a:endParaRPr lang="es-ES" sz="1600" b="1" u="sng" dirty="0">
              <a:solidFill>
                <a:srgbClr val="1B355D"/>
              </a:solidFill>
              <a:latin typeface="Montserrat Black" pitchFamily="2" charset="77"/>
            </a:endParaRPr>
          </a:p>
          <a:p>
            <a:pPr algn="just">
              <a:buClr>
                <a:srgbClr val="CA1139"/>
              </a:buClr>
              <a:buSzPct val="100000"/>
            </a:pPr>
            <a:endParaRPr lang="es-ES" sz="1600" b="1" u="sng" dirty="0">
              <a:solidFill>
                <a:srgbClr val="1B355D"/>
              </a:solidFill>
              <a:latin typeface="Montserrat Black" pitchFamily="2" charset="77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6CFA635-662E-FB50-3598-0C1E3F449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878" y="314343"/>
            <a:ext cx="1490932" cy="14298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2E1FFB8-FB4A-72D0-275E-2D4583A1BBC8}"/>
              </a:ext>
            </a:extLst>
          </p:cNvPr>
          <p:cNvSpPr txBox="1"/>
          <p:nvPr/>
        </p:nvSpPr>
        <p:spPr>
          <a:xfrm>
            <a:off x="1488225" y="5517289"/>
            <a:ext cx="8220074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spcBef>
                <a:spcPts val="450"/>
              </a:spcBef>
              <a:defRPr sz="1200" b="1">
                <a:solidFill>
                  <a:srgbClr val="243A64"/>
                </a:solidFill>
                <a:latin typeface="Montserrat" panose="00000500000000000000" pitchFamily="2" charset="0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Plazos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Envío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datos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y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mantenimiento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Requisitos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para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cada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caso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función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del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tipo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procedimiento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34 CuadroTexto">
            <a:extLst>
              <a:ext uri="{FF2B5EF4-FFF2-40B4-BE49-F238E27FC236}">
                <a16:creationId xmlns:a16="http://schemas.microsoft.com/office/drawing/2014/main" id="{81084D4D-280B-A05F-2AF5-3EC1C69923B7}"/>
              </a:ext>
            </a:extLst>
          </p:cNvPr>
          <p:cNvSpPr txBox="1"/>
          <p:nvPr/>
        </p:nvSpPr>
        <p:spPr>
          <a:xfrm>
            <a:off x="1488225" y="4650485"/>
            <a:ext cx="67633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171450" indent="-171450">
              <a:spcBef>
                <a:spcPts val="450"/>
              </a:spcBef>
              <a:buFont typeface="Arial" panose="020B0604020202020204" pitchFamily="34" charset="0"/>
              <a:buChar char="•"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 err="1"/>
              <a:t>Listado</a:t>
            </a:r>
            <a:r>
              <a:rPr lang="en-US" dirty="0"/>
              <a:t> de </a:t>
            </a:r>
            <a:r>
              <a:rPr lang="en-US" dirty="0" err="1"/>
              <a:t>medicamentos</a:t>
            </a:r>
            <a:r>
              <a:rPr lang="en-US" dirty="0"/>
              <a:t> </a:t>
            </a:r>
            <a:r>
              <a:rPr lang="en-US" dirty="0" err="1"/>
              <a:t>críticos</a:t>
            </a:r>
            <a:r>
              <a:rPr lang="en-US" dirty="0"/>
              <a:t> de la UE</a:t>
            </a:r>
          </a:p>
        </p:txBody>
      </p:sp>
    </p:spTree>
    <p:extLst>
      <p:ext uri="{BB962C8B-B14F-4D97-AF65-F5344CB8AC3E}">
        <p14:creationId xmlns:p14="http://schemas.microsoft.com/office/powerpoint/2010/main" val="3513262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B5C362-AD4D-F995-E0C0-86AC0C4B29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43"/>
          <a:stretch/>
        </p:blipFill>
        <p:spPr>
          <a:xfrm>
            <a:off x="203195" y="167951"/>
            <a:ext cx="11627444" cy="589511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2742D88-8A16-1A15-AAEF-193B92835C40}"/>
              </a:ext>
            </a:extLst>
          </p:cNvPr>
          <p:cNvSpPr/>
          <p:nvPr/>
        </p:nvSpPr>
        <p:spPr>
          <a:xfrm>
            <a:off x="203195" y="2509935"/>
            <a:ext cx="9724576" cy="919065"/>
          </a:xfrm>
          <a:prstGeom prst="rect">
            <a:avLst/>
          </a:prstGeom>
          <a:noFill/>
          <a:ln w="57150">
            <a:solidFill>
              <a:srgbClr val="D20000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6000" kern="1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291A46-A086-5948-1F84-E6B9F1E97184}"/>
              </a:ext>
            </a:extLst>
          </p:cNvPr>
          <p:cNvSpPr txBox="1"/>
          <p:nvPr/>
        </p:nvSpPr>
        <p:spPr>
          <a:xfrm>
            <a:off x="203195" y="5991848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product-management-service-pms-roadmap_en.pdf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9381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FA4079A-65F2-5FBE-B498-84050840F858}"/>
              </a:ext>
            </a:extLst>
          </p:cNvPr>
          <p:cNvSpPr/>
          <p:nvPr/>
        </p:nvSpPr>
        <p:spPr>
          <a:xfrm>
            <a:off x="194017" y="611798"/>
            <a:ext cx="12103730" cy="5422005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s-ES" sz="2000" b="1" dirty="0">
                <a:solidFill>
                  <a:srgbClr val="002060"/>
                </a:solidFill>
              </a:rPr>
              <a:t>Revisar con periodicidad la página web de la EMA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</a:rPr>
              <a:t>actualizaciones de los capítulos de la Guía de implementación europea </a:t>
            </a:r>
            <a:r>
              <a:rPr lang="en-US" sz="10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Substance </a:t>
            </a:r>
            <a:r>
              <a:rPr lang="en-US" sz="10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 product data management services | European Medicines Agency (EMA)</a:t>
            </a:r>
            <a:endParaRPr lang="es-ES" sz="16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</a:rPr>
              <a:t>calendarios de acciones requeridas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</a:rPr>
              <a:t>uso de los datos diverso (diferentes plataformas, proyectos y propósitos)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</a:rPr>
              <a:t>sesiones informativas</a:t>
            </a:r>
          </a:p>
          <a:p>
            <a:pPr marL="457200" indent="-457200">
              <a:buFont typeface="+mj-lt"/>
              <a:buAutoNum type="arabicPeriod"/>
            </a:pPr>
            <a:endParaRPr lang="es-ES" sz="2000" dirty="0">
              <a:solidFill>
                <a:srgbClr val="002060"/>
              </a:solidFill>
            </a:endParaRPr>
          </a:p>
          <a:p>
            <a:r>
              <a:rPr lang="es-ES" sz="2000" b="1" dirty="0">
                <a:solidFill>
                  <a:srgbClr val="002060"/>
                </a:solidFill>
              </a:rPr>
              <a:t>2.    Revisión de los medicamentos </a:t>
            </a:r>
            <a:r>
              <a:rPr lang="es-ES" sz="2000" dirty="0">
                <a:solidFill>
                  <a:srgbClr val="002060"/>
                </a:solidFill>
              </a:rPr>
              <a:t>en PMS tras las migraciones de los datos.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</a:rPr>
              <a:t>¿están correctos los datos?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</a:rPr>
              <a:t>si debo corregir/añadir algo, ¿sé cómo debo reportarlo?</a:t>
            </a:r>
          </a:p>
          <a:p>
            <a:endParaRPr lang="es-ES" sz="2000" dirty="0">
              <a:solidFill>
                <a:srgbClr val="002060"/>
              </a:solidFill>
            </a:endParaRPr>
          </a:p>
          <a:p>
            <a:pPr marL="457200" indent="-457200">
              <a:buAutoNum type="arabicPeriod" startAt="3"/>
            </a:pPr>
            <a:r>
              <a:rPr lang="es-ES" sz="2000" b="1" dirty="0">
                <a:solidFill>
                  <a:srgbClr val="002060"/>
                </a:solidFill>
              </a:rPr>
              <a:t>Actualización del Artículo 57 de la EMA</a:t>
            </a:r>
            <a:r>
              <a:rPr lang="es-ES" sz="2000" dirty="0">
                <a:solidFill>
                  <a:srgbClr val="002060"/>
                </a:solidFill>
              </a:rPr>
              <a:t>, en cumplimiento con el artículo </a:t>
            </a:r>
            <a:r>
              <a:rPr lang="en-US" sz="2000" dirty="0">
                <a:solidFill>
                  <a:srgbClr val="002060"/>
                </a:solidFill>
              </a:rPr>
              <a:t>57(2) del </a:t>
            </a:r>
            <a:r>
              <a:rPr lang="en-US" sz="2000" dirty="0" err="1">
                <a:solidFill>
                  <a:srgbClr val="002060"/>
                </a:solidFill>
              </a:rPr>
              <a:t>Reglamento</a:t>
            </a:r>
            <a:r>
              <a:rPr lang="en-US" sz="2000" dirty="0">
                <a:solidFill>
                  <a:srgbClr val="002060"/>
                </a:solidFill>
              </a:rPr>
              <a:t> 726/2004.</a:t>
            </a:r>
          </a:p>
          <a:p>
            <a:pPr marL="457200" indent="-457200">
              <a:buAutoNum type="arabicPeriod" startAt="3"/>
            </a:pPr>
            <a:endParaRPr lang="es-ES" sz="2000" dirty="0">
              <a:solidFill>
                <a:srgbClr val="002060"/>
              </a:solidFill>
            </a:endParaRPr>
          </a:p>
          <a:p>
            <a:r>
              <a:rPr lang="es-ES" sz="2000" b="1" dirty="0">
                <a:solidFill>
                  <a:srgbClr val="002060"/>
                </a:solidFill>
              </a:rPr>
              <a:t>4.     Envío de información requerida para ULCM</a:t>
            </a:r>
            <a:endParaRPr lang="es-ES" sz="2000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s-ES" sz="2000" dirty="0">
              <a:solidFill>
                <a:srgbClr val="002060"/>
              </a:solidFill>
            </a:endParaRPr>
          </a:p>
          <a:p>
            <a:pPr marL="457200" indent="-457200">
              <a:buAutoNum type="arabicPeriod" startAt="5"/>
            </a:pPr>
            <a:r>
              <a:rPr lang="es-ES" sz="2000" b="1" dirty="0">
                <a:solidFill>
                  <a:srgbClr val="002060"/>
                </a:solidFill>
              </a:rPr>
              <a:t>EU ISO IDMP </a:t>
            </a:r>
            <a:r>
              <a:rPr lang="es-ES" sz="2000" b="1" dirty="0" err="1">
                <a:solidFill>
                  <a:srgbClr val="002060"/>
                </a:solidFill>
              </a:rPr>
              <a:t>Implementation</a:t>
            </a:r>
            <a:r>
              <a:rPr lang="es-ES" sz="2000" b="1" dirty="0">
                <a:solidFill>
                  <a:srgbClr val="002060"/>
                </a:solidFill>
              </a:rPr>
              <a:t> guide </a:t>
            </a:r>
          </a:p>
          <a:p>
            <a:pPr marL="457200" indent="-457200">
              <a:buAutoNum type="arabicPeriod" startAt="5"/>
            </a:pPr>
            <a:endParaRPr lang="es-ES" sz="2000" b="1" dirty="0">
              <a:solidFill>
                <a:srgbClr val="002060"/>
              </a:solidFill>
            </a:endParaRPr>
          </a:p>
          <a:p>
            <a:pPr marL="457200" indent="-457200">
              <a:buAutoNum type="arabicPeriod" startAt="5"/>
            </a:pPr>
            <a:r>
              <a:rPr lang="es-ES" sz="2000" b="1" dirty="0">
                <a:solidFill>
                  <a:srgbClr val="002060"/>
                </a:solidFill>
              </a:rPr>
              <a:t>Preparación/estrategia envío de esos datos para medicamentos no críticos</a:t>
            </a:r>
          </a:p>
        </p:txBody>
      </p:sp>
      <p:pic>
        <p:nvPicPr>
          <p:cNvPr id="27" name="Picture 2" descr="Aggregate 162+ stick bag essentials latest - xkldase.edu.vn">
            <a:extLst>
              <a:ext uri="{FF2B5EF4-FFF2-40B4-BE49-F238E27FC236}">
                <a16:creationId xmlns:a16="http://schemas.microsoft.com/office/drawing/2014/main" id="{5E1477D4-A030-E581-DA51-FA61B7036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896" y="3930794"/>
            <a:ext cx="2243087" cy="204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064C92AA-60BF-606F-A5C1-C2B8E0934735}"/>
              </a:ext>
            </a:extLst>
          </p:cNvPr>
          <p:cNvSpPr/>
          <p:nvPr/>
        </p:nvSpPr>
        <p:spPr>
          <a:xfrm>
            <a:off x="1080969" y="2938444"/>
            <a:ext cx="7713514" cy="908375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2000" dirty="0">
              <a:solidFill>
                <a:srgbClr val="002060"/>
              </a:solidFill>
            </a:endParaRPr>
          </a:p>
        </p:txBody>
      </p:sp>
      <p:sp>
        <p:nvSpPr>
          <p:cNvPr id="2" name="34 CuadroTexto">
            <a:extLst>
              <a:ext uri="{FF2B5EF4-FFF2-40B4-BE49-F238E27FC236}">
                <a16:creationId xmlns:a16="http://schemas.microsoft.com/office/drawing/2014/main" id="{381412D8-5D3A-1594-6C00-32AC644C15FA}"/>
              </a:ext>
            </a:extLst>
          </p:cNvPr>
          <p:cNvSpPr txBox="1"/>
          <p:nvPr/>
        </p:nvSpPr>
        <p:spPr>
          <a:xfrm>
            <a:off x="-1518249" y="186492"/>
            <a:ext cx="700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15304324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4 CuadroTexto">
            <a:extLst>
              <a:ext uri="{FF2B5EF4-FFF2-40B4-BE49-F238E27FC236}">
                <a16:creationId xmlns:a16="http://schemas.microsoft.com/office/drawing/2014/main" id="{EF0077B1-C050-1EEE-44D9-086356B1876E}"/>
              </a:ext>
            </a:extLst>
          </p:cNvPr>
          <p:cNvSpPr txBox="1"/>
          <p:nvPr/>
        </p:nvSpPr>
        <p:spPr>
          <a:xfrm>
            <a:off x="4750784" y="2414041"/>
            <a:ext cx="7612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err="1"/>
              <a:t>Perfiles</a:t>
            </a:r>
            <a:r>
              <a:rPr lang="en-US" dirty="0"/>
              <a:t> y </a:t>
            </a:r>
            <a:r>
              <a:rPr lang="en-US" dirty="0" err="1"/>
              <a:t>permisos</a:t>
            </a:r>
            <a:r>
              <a:rPr lang="en-US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Product UI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PMS API (</a:t>
            </a:r>
            <a:r>
              <a:rPr lang="en-US" sz="2800" i="1" dirty="0"/>
              <a:t>Application Programming Interface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3250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40C7FF-8541-DA80-5D24-BEBB873C5BF6}"/>
              </a:ext>
            </a:extLst>
          </p:cNvPr>
          <p:cNvSpPr/>
          <p:nvPr/>
        </p:nvSpPr>
        <p:spPr>
          <a:xfrm>
            <a:off x="6689789" y="618644"/>
            <a:ext cx="5206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 </a:t>
            </a:r>
            <a:r>
              <a:rPr lang="en-US" sz="2000" spc="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asignan</a:t>
            </a:r>
            <a:r>
              <a:rPr lang="en-US" sz="20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INDIVIDUALMENTE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y </a:t>
            </a:r>
            <a:r>
              <a:rPr lang="en-US" sz="2000" spc="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</a:t>
            </a:r>
            <a:r>
              <a:rPr lang="en-US" sz="20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2000" spc="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relación</a:t>
            </a:r>
            <a:r>
              <a:rPr lang="en-US" sz="20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a UNA ORGANIZACIÓN (OMS) </a:t>
            </a:r>
          </a:p>
        </p:txBody>
      </p:sp>
      <p:sp>
        <p:nvSpPr>
          <p:cNvPr id="3" name="34 CuadroTexto">
            <a:extLst>
              <a:ext uri="{FF2B5EF4-FFF2-40B4-BE49-F238E27FC236}">
                <a16:creationId xmlns:a16="http://schemas.microsoft.com/office/drawing/2014/main" id="{F8BAF01B-48CA-E37D-21CE-5D3D7BA3170D}"/>
              </a:ext>
            </a:extLst>
          </p:cNvPr>
          <p:cNvSpPr txBox="1"/>
          <p:nvPr/>
        </p:nvSpPr>
        <p:spPr>
          <a:xfrm>
            <a:off x="364998" y="527991"/>
            <a:ext cx="5904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4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öhne"/>
              </a:defRPr>
            </a:lvl1pPr>
          </a:lstStyle>
          <a:p>
            <a:r>
              <a:rPr lang="en-US" dirty="0" err="1">
                <a:latin typeface="+mn-lt"/>
                <a:cs typeface="Segoe UI" panose="020B0502040204020203" pitchFamily="34" charset="0"/>
              </a:rPr>
              <a:t>Perfiles</a:t>
            </a:r>
            <a:r>
              <a:rPr lang="en-US" dirty="0">
                <a:latin typeface="+mn-lt"/>
                <a:cs typeface="Segoe UI" panose="020B0502040204020203" pitchFamily="34" charset="0"/>
              </a:rPr>
              <a:t> para la </a:t>
            </a:r>
            <a:r>
              <a:rPr lang="en-US" dirty="0" err="1">
                <a:latin typeface="+mn-lt"/>
                <a:cs typeface="Segoe UI" panose="020B0502040204020203" pitchFamily="34" charset="0"/>
              </a:rPr>
              <a:t>industria</a:t>
            </a:r>
            <a:endParaRPr lang="en-US" dirty="0"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F140294-1B58-8523-594D-E01F9C4E0668}"/>
              </a:ext>
            </a:extLst>
          </p:cNvPr>
          <p:cNvSpPr/>
          <p:nvPr/>
        </p:nvSpPr>
        <p:spPr>
          <a:xfrm>
            <a:off x="3959971" y="2339539"/>
            <a:ext cx="7999073" cy="830997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</a:rPr>
              <a:t>Compartido</a:t>
            </a:r>
            <a:r>
              <a:rPr lang="en-US" sz="1600" dirty="0">
                <a:solidFill>
                  <a:srgbClr val="002060"/>
                </a:solidFill>
              </a:rPr>
              <a:t> para </a:t>
            </a:r>
            <a:r>
              <a:rPr lang="en-US" sz="1600" dirty="0" err="1">
                <a:solidFill>
                  <a:srgbClr val="002060"/>
                </a:solidFill>
              </a:rPr>
              <a:t>eAF</a:t>
            </a:r>
            <a:r>
              <a:rPr lang="en-US" sz="1600" dirty="0">
                <a:solidFill>
                  <a:srgbClr val="002060"/>
                </a:solidFill>
              </a:rPr>
              <a:t>, </a:t>
            </a:r>
            <a:r>
              <a:rPr lang="en-US" sz="1600" dirty="0" err="1">
                <a:solidFill>
                  <a:srgbClr val="002060"/>
                </a:solidFill>
              </a:rPr>
              <a:t>ePI</a:t>
            </a:r>
            <a:r>
              <a:rPr lang="en-US" sz="1600" dirty="0">
                <a:solidFill>
                  <a:srgbClr val="002060"/>
                </a:solidFill>
              </a:rPr>
              <a:t>, PMS PUI y portal IRIS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Responsible de </a:t>
            </a:r>
            <a:r>
              <a:rPr lang="en-US" sz="1600" b="1" dirty="0" err="1">
                <a:solidFill>
                  <a:srgbClr val="002060"/>
                </a:solidFill>
              </a:rPr>
              <a:t>aprobar</a:t>
            </a:r>
            <a:r>
              <a:rPr lang="en-US" sz="1600" b="1" dirty="0">
                <a:solidFill>
                  <a:srgbClr val="002060"/>
                </a:solidFill>
              </a:rPr>
              <a:t>/</a:t>
            </a:r>
            <a:r>
              <a:rPr lang="en-US" sz="1600" b="1" dirty="0" err="1">
                <a:solidFill>
                  <a:srgbClr val="002060"/>
                </a:solidFill>
              </a:rPr>
              <a:t>denegar</a:t>
            </a:r>
            <a:r>
              <a:rPr lang="en-US" sz="1600" b="1" dirty="0">
                <a:solidFill>
                  <a:srgbClr val="002060"/>
                </a:solidFill>
              </a:rPr>
              <a:t> las solicitudes para </a:t>
            </a:r>
            <a:r>
              <a:rPr lang="en-US" sz="1600" b="1" dirty="0" err="1">
                <a:solidFill>
                  <a:srgbClr val="002060"/>
                </a:solidFill>
              </a:rPr>
              <a:t>los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demás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perfiles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dentro</a:t>
            </a:r>
            <a:r>
              <a:rPr lang="en-US" sz="1600" b="1" dirty="0">
                <a:solidFill>
                  <a:srgbClr val="002060"/>
                </a:solidFill>
              </a:rPr>
              <a:t> de </a:t>
            </a:r>
            <a:r>
              <a:rPr lang="en-US" sz="1600" b="1" dirty="0" err="1">
                <a:solidFill>
                  <a:srgbClr val="002060"/>
                </a:solidFill>
              </a:rPr>
              <a:t>su</a:t>
            </a:r>
            <a:r>
              <a:rPr lang="en-US" sz="1600" b="1" dirty="0">
                <a:solidFill>
                  <a:srgbClr val="002060"/>
                </a:solidFill>
              </a:rPr>
              <a:t> ORG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Antes “IRIS/</a:t>
            </a:r>
            <a:r>
              <a:rPr lang="en-US" sz="1600" dirty="0" err="1">
                <a:solidFill>
                  <a:srgbClr val="002060"/>
                </a:solidFill>
              </a:rPr>
              <a:t>eAF</a:t>
            </a:r>
            <a:r>
              <a:rPr lang="en-US" sz="1600" dirty="0">
                <a:solidFill>
                  <a:srgbClr val="002060"/>
                </a:solidFill>
              </a:rPr>
              <a:t> Industry Admin” (antes del 21 de mayo de 2024)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FFA9E63-9B60-AAF8-40DC-CD940CB4F182}"/>
              </a:ext>
            </a:extLst>
          </p:cNvPr>
          <p:cNvSpPr/>
          <p:nvPr/>
        </p:nvSpPr>
        <p:spPr>
          <a:xfrm>
            <a:off x="428748" y="2475121"/>
            <a:ext cx="3402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IRIS/PLM </a:t>
            </a:r>
            <a:r>
              <a:rPr lang="es-ES" sz="2400" b="1" dirty="0" err="1">
                <a:solidFill>
                  <a:srgbClr val="002060"/>
                </a:solidFill>
              </a:rPr>
              <a:t>Industry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Admin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83FB359-BE4D-2646-7FAC-2DC740BCC658}"/>
              </a:ext>
            </a:extLst>
          </p:cNvPr>
          <p:cNvSpPr/>
          <p:nvPr/>
        </p:nvSpPr>
        <p:spPr>
          <a:xfrm>
            <a:off x="805396" y="5395406"/>
            <a:ext cx="24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PUI </a:t>
            </a:r>
            <a:r>
              <a:rPr lang="es-ES" sz="2400" b="1" dirty="0" err="1">
                <a:solidFill>
                  <a:srgbClr val="002060"/>
                </a:solidFill>
              </a:rPr>
              <a:t>Industry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User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9CCAEE6-CF23-D67D-2B12-BD559A65A453}"/>
              </a:ext>
            </a:extLst>
          </p:cNvPr>
          <p:cNvSpPr/>
          <p:nvPr/>
        </p:nvSpPr>
        <p:spPr>
          <a:xfrm>
            <a:off x="300508" y="4024293"/>
            <a:ext cx="36594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PUI </a:t>
            </a:r>
            <a:r>
              <a:rPr lang="es-ES" sz="2400" b="1" dirty="0" err="1">
                <a:solidFill>
                  <a:srgbClr val="002060"/>
                </a:solidFill>
              </a:rPr>
              <a:t>Industry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Qualified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User</a:t>
            </a:r>
            <a:endParaRPr lang="es-ES" sz="2400" b="1" dirty="0">
              <a:solidFill>
                <a:srgbClr val="002060"/>
              </a:solidFill>
            </a:endParaRPr>
          </a:p>
          <a:p>
            <a:pPr algn="ctr"/>
            <a:r>
              <a:rPr lang="es-ES" sz="2000" b="1" dirty="0">
                <a:solidFill>
                  <a:srgbClr val="8A0000"/>
                </a:solidFill>
              </a:rPr>
              <a:t>(información confidencial)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AECBB6B-1FB8-610C-49E2-2EA50A451036}"/>
              </a:ext>
            </a:extLst>
          </p:cNvPr>
          <p:cNvSpPr/>
          <p:nvPr/>
        </p:nvSpPr>
        <p:spPr>
          <a:xfrm>
            <a:off x="5076016" y="3488304"/>
            <a:ext cx="6312030" cy="1323439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2060"/>
                </a:solidFill>
              </a:rPr>
              <a:t>Editar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productos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en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bloque</a:t>
            </a:r>
            <a:r>
              <a:rPr lang="en-US" sz="1600" b="1" dirty="0">
                <a:solidFill>
                  <a:srgbClr val="002060"/>
                </a:solidFill>
              </a:rPr>
              <a:t> (bulk</a:t>
            </a:r>
            <a:r>
              <a:rPr lang="en-US" sz="1600" dirty="0">
                <a:solidFill>
                  <a:srgbClr val="002060"/>
                </a:solidFill>
              </a:rPr>
              <a:t>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2060"/>
                </a:solidFill>
              </a:rPr>
              <a:t>Clonar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productos</a:t>
            </a:r>
            <a:endParaRPr lang="en-US" sz="1600" dirty="0">
              <a:solidFill>
                <a:srgbClr val="00206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2060"/>
                </a:solidFill>
              </a:rPr>
              <a:t>Crear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productos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2060"/>
                </a:solidFill>
              </a:rPr>
              <a:t>Eliminar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productos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en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borrador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2060"/>
                </a:solidFill>
              </a:rPr>
              <a:t>Anulación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</a:rPr>
              <a:t>de </a:t>
            </a:r>
            <a:r>
              <a:rPr lang="en-US" sz="1600" dirty="0" err="1">
                <a:solidFill>
                  <a:srgbClr val="002060"/>
                </a:solidFill>
              </a:rPr>
              <a:t>productos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97F17DC1-4479-E7C1-8188-B4ED4A0F7DA2}"/>
              </a:ext>
            </a:extLst>
          </p:cNvPr>
          <p:cNvSpPr/>
          <p:nvPr/>
        </p:nvSpPr>
        <p:spPr>
          <a:xfrm>
            <a:off x="6401749" y="377782"/>
            <a:ext cx="288040" cy="1128053"/>
          </a:xfrm>
          <a:prstGeom prst="leftBrac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F2AEB17-20C7-4582-AB44-E2A49C1C63D0}"/>
              </a:ext>
            </a:extLst>
          </p:cNvPr>
          <p:cNvSpPr/>
          <p:nvPr/>
        </p:nvSpPr>
        <p:spPr>
          <a:xfrm>
            <a:off x="4820215" y="5272296"/>
            <a:ext cx="6728646" cy="584775"/>
          </a:xfrm>
          <a:prstGeom prst="rect">
            <a:avLst/>
          </a:prstGeom>
          <a:ln>
            <a:solidFill>
              <a:srgbClr val="F54257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8A0000"/>
                </a:solidFill>
              </a:rPr>
              <a:t>No dispone de </a:t>
            </a:r>
            <a:r>
              <a:rPr lang="en-US" sz="1600" dirty="0" err="1">
                <a:solidFill>
                  <a:srgbClr val="8A0000"/>
                </a:solidFill>
              </a:rPr>
              <a:t>los</a:t>
            </a:r>
            <a:r>
              <a:rPr lang="en-US" sz="1600" dirty="0">
                <a:solidFill>
                  <a:srgbClr val="8A0000"/>
                </a:solidFill>
              </a:rPr>
              <a:t> </a:t>
            </a:r>
            <a:r>
              <a:rPr lang="en-US" sz="1600" dirty="0" err="1">
                <a:solidFill>
                  <a:srgbClr val="8A0000"/>
                </a:solidFill>
              </a:rPr>
              <a:t>permisos</a:t>
            </a:r>
            <a:r>
              <a:rPr lang="en-US" sz="1600" dirty="0">
                <a:solidFill>
                  <a:srgbClr val="8A0000"/>
                </a:solidFill>
              </a:rPr>
              <a:t> </a:t>
            </a:r>
            <a:r>
              <a:rPr lang="en-US" sz="1600" dirty="0" err="1">
                <a:solidFill>
                  <a:srgbClr val="8A0000"/>
                </a:solidFill>
              </a:rPr>
              <a:t>anteriores</a:t>
            </a:r>
            <a:r>
              <a:rPr lang="en-US" sz="1600" dirty="0">
                <a:solidFill>
                  <a:srgbClr val="8A0000"/>
                </a:solidFill>
              </a:rPr>
              <a:t> que </a:t>
            </a:r>
            <a:r>
              <a:rPr lang="en-US" sz="1600" dirty="0" err="1">
                <a:solidFill>
                  <a:srgbClr val="8A0000"/>
                </a:solidFill>
              </a:rPr>
              <a:t>caracterizan</a:t>
            </a:r>
            <a:r>
              <a:rPr lang="en-US" sz="1600" dirty="0">
                <a:solidFill>
                  <a:srgbClr val="8A0000"/>
                </a:solidFill>
              </a:rPr>
              <a:t> al Qualified user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</a:rPr>
              <a:t>Edición</a:t>
            </a:r>
            <a:r>
              <a:rPr lang="en-US" sz="1600" dirty="0">
                <a:solidFill>
                  <a:srgbClr val="002060"/>
                </a:solidFill>
              </a:rPr>
              <a:t> de </a:t>
            </a:r>
            <a:r>
              <a:rPr lang="en-US" sz="1600" dirty="0" err="1">
                <a:solidFill>
                  <a:srgbClr val="002060"/>
                </a:solidFill>
              </a:rPr>
              <a:t>productos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en</a:t>
            </a:r>
            <a:r>
              <a:rPr lang="en-US" sz="1600" dirty="0">
                <a:solidFill>
                  <a:srgbClr val="002060"/>
                </a:solidFill>
              </a:rPr>
              <a:t> la UI (no </a:t>
            </a:r>
            <a:r>
              <a:rPr lang="en-US" sz="1600" dirty="0" err="1">
                <a:solidFill>
                  <a:srgbClr val="002060"/>
                </a:solidFill>
              </a:rPr>
              <a:t>en</a:t>
            </a:r>
            <a:r>
              <a:rPr lang="en-US" sz="1600" dirty="0">
                <a:solidFill>
                  <a:srgbClr val="002060"/>
                </a:solidFill>
              </a:rPr>
              <a:t> bulk)</a:t>
            </a:r>
          </a:p>
        </p:txBody>
      </p:sp>
      <p:pic>
        <p:nvPicPr>
          <p:cNvPr id="11" name="Picture 4" descr="1,013,813 imágenes, fotos de stock, objetos en 3D y vectores sobre Permiso  | Shutterstock">
            <a:extLst>
              <a:ext uri="{FF2B5EF4-FFF2-40B4-BE49-F238E27FC236}">
                <a16:creationId xmlns:a16="http://schemas.microsoft.com/office/drawing/2014/main" id="{98AB3DDC-6656-B850-9C1E-515CA3E17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t="5328" r="8966" b="10066"/>
          <a:stretch/>
        </p:blipFill>
        <p:spPr bwMode="auto">
          <a:xfrm>
            <a:off x="11064885" y="96522"/>
            <a:ext cx="967953" cy="6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2 CuadroTexto">
            <a:extLst>
              <a:ext uri="{FF2B5EF4-FFF2-40B4-BE49-F238E27FC236}">
                <a16:creationId xmlns:a16="http://schemas.microsoft.com/office/drawing/2014/main" id="{04EF310B-C8BA-C8EE-4F52-15A9E9295432}"/>
              </a:ext>
            </a:extLst>
          </p:cNvPr>
          <p:cNvSpPr txBox="1"/>
          <p:nvPr/>
        </p:nvSpPr>
        <p:spPr>
          <a:xfrm>
            <a:off x="2201934" y="1256410"/>
            <a:ext cx="2041198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 err="1"/>
              <a:t>Product</a:t>
            </a:r>
            <a:r>
              <a:rPr lang="es-ES" dirty="0"/>
              <a:t> UI</a:t>
            </a:r>
          </a:p>
        </p:txBody>
      </p:sp>
    </p:spTree>
    <p:extLst>
      <p:ext uri="{BB962C8B-B14F-4D97-AF65-F5344CB8AC3E}">
        <p14:creationId xmlns:p14="http://schemas.microsoft.com/office/powerpoint/2010/main" val="419524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7901892-2100-0807-17B2-9700AE42CE48}"/>
              </a:ext>
            </a:extLst>
          </p:cNvPr>
          <p:cNvSpPr/>
          <p:nvPr/>
        </p:nvSpPr>
        <p:spPr>
          <a:xfrm>
            <a:off x="6561549" y="729931"/>
            <a:ext cx="5206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 </a:t>
            </a:r>
            <a:r>
              <a:rPr lang="en-US" sz="2000" spc="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asignan</a:t>
            </a:r>
            <a:r>
              <a:rPr lang="en-US" sz="20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INDIVIDUALMENTE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Y </a:t>
            </a:r>
            <a:r>
              <a:rPr lang="en-US" sz="2000" spc="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</a:t>
            </a:r>
            <a:r>
              <a:rPr lang="en-US" sz="20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2000" spc="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relación</a:t>
            </a:r>
            <a:r>
              <a:rPr lang="en-US" sz="20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a UNA ORGANIZACIÓN (OMS) </a:t>
            </a:r>
          </a:p>
        </p:txBody>
      </p:sp>
      <p:sp>
        <p:nvSpPr>
          <p:cNvPr id="3" name="34 CuadroTexto">
            <a:extLst>
              <a:ext uri="{FF2B5EF4-FFF2-40B4-BE49-F238E27FC236}">
                <a16:creationId xmlns:a16="http://schemas.microsoft.com/office/drawing/2014/main" id="{7E8BF130-F8A9-AE36-0C03-7DA8E64A5F02}"/>
              </a:ext>
            </a:extLst>
          </p:cNvPr>
          <p:cNvSpPr txBox="1"/>
          <p:nvPr/>
        </p:nvSpPr>
        <p:spPr>
          <a:xfrm>
            <a:off x="236758" y="639278"/>
            <a:ext cx="5904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4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öhne"/>
              </a:defRPr>
            </a:lvl1pPr>
          </a:lstStyle>
          <a:p>
            <a:r>
              <a:rPr lang="en-US" dirty="0" err="1">
                <a:latin typeface="+mn-lt"/>
                <a:cs typeface="Segoe UI" panose="020B0502040204020203" pitchFamily="34" charset="0"/>
              </a:rPr>
              <a:t>Perfiles</a:t>
            </a:r>
            <a:r>
              <a:rPr lang="en-US" dirty="0">
                <a:latin typeface="+mn-lt"/>
                <a:cs typeface="Segoe UI" panose="020B0502040204020203" pitchFamily="34" charset="0"/>
              </a:rPr>
              <a:t> para la </a:t>
            </a:r>
            <a:r>
              <a:rPr lang="en-US" dirty="0" err="1">
                <a:latin typeface="+mn-lt"/>
                <a:cs typeface="Segoe UI" panose="020B0502040204020203" pitchFamily="34" charset="0"/>
              </a:rPr>
              <a:t>industria</a:t>
            </a:r>
            <a:endParaRPr lang="en-US" dirty="0"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AEBD6F77-00E3-990C-0AF3-F09DC7B3AB9D}"/>
              </a:ext>
            </a:extLst>
          </p:cNvPr>
          <p:cNvSpPr/>
          <p:nvPr/>
        </p:nvSpPr>
        <p:spPr>
          <a:xfrm>
            <a:off x="6273509" y="489069"/>
            <a:ext cx="288040" cy="1128053"/>
          </a:xfrm>
          <a:prstGeom prst="leftBrac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4" descr="1,013,813 imágenes, fotos de stock, objetos en 3D y vectores sobre Permiso  | Shutterstock">
            <a:extLst>
              <a:ext uri="{FF2B5EF4-FFF2-40B4-BE49-F238E27FC236}">
                <a16:creationId xmlns:a16="http://schemas.microsoft.com/office/drawing/2014/main" id="{652A40B7-2058-360D-5233-942408AC7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t="5328" r="8966" b="10066"/>
          <a:stretch/>
        </p:blipFill>
        <p:spPr bwMode="auto">
          <a:xfrm>
            <a:off x="11049617" y="132539"/>
            <a:ext cx="1006672" cy="71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2 CuadroTexto">
            <a:extLst>
              <a:ext uri="{FF2B5EF4-FFF2-40B4-BE49-F238E27FC236}">
                <a16:creationId xmlns:a16="http://schemas.microsoft.com/office/drawing/2014/main" id="{3ED4BB16-015C-C191-3D55-3C34972B005C}"/>
              </a:ext>
            </a:extLst>
          </p:cNvPr>
          <p:cNvSpPr txBox="1"/>
          <p:nvPr/>
        </p:nvSpPr>
        <p:spPr>
          <a:xfrm>
            <a:off x="743329" y="3330493"/>
            <a:ext cx="1870637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PMS API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356B280-CE6E-2141-4AC4-1A3AE4BAE0A0}"/>
              </a:ext>
            </a:extLst>
          </p:cNvPr>
          <p:cNvSpPr/>
          <p:nvPr/>
        </p:nvSpPr>
        <p:spPr>
          <a:xfrm>
            <a:off x="3318328" y="2378953"/>
            <a:ext cx="86469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8A0000"/>
                </a:solidFill>
              </a:rPr>
              <a:t>1. Solicitar acceso a la API</a:t>
            </a:r>
            <a:r>
              <a:rPr lang="es-ES" sz="1600" dirty="0">
                <a:solidFill>
                  <a:srgbClr val="8A0000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8A0000"/>
                </a:solidFill>
              </a:rPr>
              <a:t> En la sección “</a:t>
            </a:r>
            <a:r>
              <a:rPr lang="es-ES" sz="1600" dirty="0" err="1">
                <a:solidFill>
                  <a:srgbClr val="8A0000"/>
                </a:solidFill>
              </a:rPr>
              <a:t>Manage</a:t>
            </a:r>
            <a:r>
              <a:rPr lang="es-ES" sz="1600" dirty="0">
                <a:solidFill>
                  <a:srgbClr val="8A0000"/>
                </a:solidFill>
              </a:rPr>
              <a:t> Access” en IAM y seleccionar la opción </a:t>
            </a:r>
            <a:r>
              <a:rPr lang="es-ES" sz="1600" u="sng" dirty="0">
                <a:solidFill>
                  <a:srgbClr val="8A0000"/>
                </a:solidFill>
              </a:rPr>
              <a:t>“</a:t>
            </a:r>
            <a:r>
              <a:rPr lang="es-ES" sz="1600" u="sng" dirty="0" err="1">
                <a:solidFill>
                  <a:srgbClr val="8A0000"/>
                </a:solidFill>
              </a:rPr>
              <a:t>Request</a:t>
            </a:r>
            <a:r>
              <a:rPr lang="es-ES" sz="1600" u="sng" dirty="0">
                <a:solidFill>
                  <a:srgbClr val="8A0000"/>
                </a:solidFill>
              </a:rPr>
              <a:t> API Access”.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8A0000"/>
              </a:solidFill>
            </a:endParaRPr>
          </a:p>
          <a:p>
            <a:r>
              <a:rPr lang="es-ES" sz="1600" b="1" dirty="0">
                <a:solidFill>
                  <a:srgbClr val="8A0000"/>
                </a:solidFill>
              </a:rPr>
              <a:t>2. Proporcionar información requerida</a:t>
            </a:r>
            <a:r>
              <a:rPr lang="es-ES" sz="1600" dirty="0">
                <a:solidFill>
                  <a:srgbClr val="8A000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8A0000"/>
                </a:solidFill>
              </a:rPr>
              <a:t>Seleccionar la aplicación "PMS".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8A0000"/>
                </a:solidFill>
              </a:rPr>
              <a:t>ID de la Organización (ORG-ID)</a:t>
            </a:r>
            <a:endParaRPr lang="es-ES" sz="1600" dirty="0">
              <a:solidFill>
                <a:srgbClr val="8A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8A0000"/>
                </a:solidFill>
              </a:rPr>
              <a:t>Dirección de correo electrónico válida para recibir las credenciales de acceso.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8A0000"/>
                </a:solidFill>
              </a:rPr>
              <a:t>Seleccione el rol “IRIS PLM” (correspondiente al acceso PMS </a:t>
            </a:r>
            <a:r>
              <a:rPr lang="es-ES" sz="1600" dirty="0" err="1">
                <a:solidFill>
                  <a:srgbClr val="8A0000"/>
                </a:solidFill>
              </a:rPr>
              <a:t>Industry</a:t>
            </a:r>
            <a:r>
              <a:rPr lang="es-ES" sz="1600" dirty="0">
                <a:solidFill>
                  <a:srgbClr val="8A0000"/>
                </a:solidFill>
              </a:rPr>
              <a:t> API o PMS NCA API).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8A0000"/>
              </a:solidFill>
            </a:endParaRPr>
          </a:p>
          <a:p>
            <a:r>
              <a:rPr lang="es-ES" sz="1600" dirty="0">
                <a:solidFill>
                  <a:srgbClr val="8A0000"/>
                </a:solidFill>
              </a:rPr>
              <a:t>3. Credenciales recibidos (</a:t>
            </a:r>
            <a:r>
              <a:rPr lang="es-ES" sz="1600" i="1" dirty="0" err="1">
                <a:solidFill>
                  <a:srgbClr val="8A0000"/>
                </a:solidFill>
              </a:rPr>
              <a:t>Client</a:t>
            </a:r>
            <a:r>
              <a:rPr lang="es-ES" sz="1600" i="1" dirty="0">
                <a:solidFill>
                  <a:srgbClr val="8A0000"/>
                </a:solidFill>
              </a:rPr>
              <a:t> ID, </a:t>
            </a:r>
            <a:r>
              <a:rPr lang="es-ES" sz="1600" i="1" dirty="0" err="1">
                <a:solidFill>
                  <a:srgbClr val="8A0000"/>
                </a:solidFill>
              </a:rPr>
              <a:t>Client</a:t>
            </a:r>
            <a:r>
              <a:rPr lang="es-ES" sz="1600" i="1" dirty="0">
                <a:solidFill>
                  <a:srgbClr val="8A0000"/>
                </a:solidFill>
              </a:rPr>
              <a:t> </a:t>
            </a:r>
            <a:r>
              <a:rPr lang="es-ES" sz="1600" i="1" dirty="0" err="1">
                <a:solidFill>
                  <a:srgbClr val="8A0000"/>
                </a:solidFill>
              </a:rPr>
              <a:t>secret</a:t>
            </a:r>
            <a:r>
              <a:rPr lang="es-ES" sz="1600" i="1" dirty="0">
                <a:solidFill>
                  <a:srgbClr val="8A0000"/>
                </a:solidFill>
              </a:rPr>
              <a:t>, </a:t>
            </a:r>
            <a:r>
              <a:rPr lang="es-ES" sz="1600" i="1" dirty="0" err="1">
                <a:solidFill>
                  <a:srgbClr val="8A0000"/>
                </a:solidFill>
              </a:rPr>
              <a:t>token</a:t>
            </a:r>
            <a:r>
              <a:rPr lang="es-ES" sz="1600" i="1" dirty="0">
                <a:solidFill>
                  <a:srgbClr val="8A0000"/>
                </a:solidFill>
              </a:rPr>
              <a:t> </a:t>
            </a:r>
            <a:r>
              <a:rPr lang="es-ES" sz="1600" i="1" dirty="0" err="1">
                <a:solidFill>
                  <a:srgbClr val="8A0000"/>
                </a:solidFill>
              </a:rPr>
              <a:t>endpoint</a:t>
            </a:r>
            <a:r>
              <a:rPr lang="es-ES" sz="1600" i="1" dirty="0">
                <a:solidFill>
                  <a:srgbClr val="8A0000"/>
                </a:solidFill>
              </a:rPr>
              <a:t>, </a:t>
            </a:r>
            <a:r>
              <a:rPr lang="es-ES" sz="1600" i="1" dirty="0" err="1">
                <a:solidFill>
                  <a:srgbClr val="8A0000"/>
                </a:solidFill>
              </a:rPr>
              <a:t>scope</a:t>
            </a:r>
            <a:r>
              <a:rPr lang="es-ES" sz="1600" dirty="0">
                <a:solidFill>
                  <a:srgbClr val="8A0000"/>
                </a:solidFill>
              </a:rPr>
              <a:t>)</a:t>
            </a:r>
          </a:p>
        </p:txBody>
      </p:sp>
      <p:sp>
        <p:nvSpPr>
          <p:cNvPr id="10" name="Abrir llave 9">
            <a:extLst>
              <a:ext uri="{FF2B5EF4-FFF2-40B4-BE49-F238E27FC236}">
                <a16:creationId xmlns:a16="http://schemas.microsoft.com/office/drawing/2014/main" id="{4C680966-3B1D-FD9C-A5B5-1520600DFA0D}"/>
              </a:ext>
            </a:extLst>
          </p:cNvPr>
          <p:cNvSpPr/>
          <p:nvPr/>
        </p:nvSpPr>
        <p:spPr>
          <a:xfrm>
            <a:off x="2724105" y="2312262"/>
            <a:ext cx="594223" cy="2621236"/>
          </a:xfrm>
          <a:prstGeom prst="leftBrac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506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E6F33A64-9459-404F-889F-3F2EF2875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778" y="1683647"/>
            <a:ext cx="4210443" cy="423870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CA0FF26-F5A2-AD46-AE7E-407299DFA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471" y="958508"/>
            <a:ext cx="2173599" cy="214537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BDBCDFCE-59FA-094E-A42C-B475FB324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572" y="4433914"/>
            <a:ext cx="1018208" cy="100498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019" y="9739944"/>
            <a:ext cx="2684330" cy="63174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C439974-D8AF-904E-8C46-9FA812F0BF88}"/>
              </a:ext>
            </a:extLst>
          </p:cNvPr>
          <p:cNvSpPr/>
          <p:nvPr/>
        </p:nvSpPr>
        <p:spPr>
          <a:xfrm>
            <a:off x="2307946" y="3905218"/>
            <a:ext cx="7576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3200" dirty="0">
                <a:solidFill>
                  <a:srgbClr val="CA1139"/>
                </a:solidFill>
                <a:latin typeface="Montserrat" panose="00000500000000000000" pitchFamily="2" charset="0"/>
                <a:ea typeface="DIN Pro Condensed" charset="0"/>
                <a:cs typeface="DIN Pro Condensed" charset="0"/>
              </a:rPr>
              <a:t>¡Muchas gracias por vuestro interés!</a:t>
            </a:r>
            <a:endParaRPr lang="es-ES_tradnl" sz="3200" dirty="0">
              <a:latin typeface="Montserrat" panose="00000500000000000000" pitchFamily="2" charset="0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1B846A5-16AC-1345-A924-656F390A36F0}"/>
              </a:ext>
            </a:extLst>
          </p:cNvPr>
          <p:cNvGrpSpPr/>
          <p:nvPr/>
        </p:nvGrpSpPr>
        <p:grpSpPr>
          <a:xfrm>
            <a:off x="3911958" y="3196334"/>
            <a:ext cx="4368082" cy="640800"/>
            <a:chOff x="1498447" y="2191713"/>
            <a:chExt cx="4368082" cy="640800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F869AB09-ED52-3F49-AC13-F812B2224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8447" y="2191713"/>
              <a:ext cx="640800" cy="640800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BD127F82-370D-E748-A17F-8B0A688EA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4244" y="2191713"/>
              <a:ext cx="631525" cy="631525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F13D2823-EFBB-AC4B-8380-488C27E56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0766" y="2191713"/>
              <a:ext cx="631525" cy="631525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CB5FA494-6602-1B48-9D61-FEF7B9EB0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47288" y="2191713"/>
              <a:ext cx="631526" cy="631526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D86F04D5-358E-4349-8348-F791ED7CA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93811" y="2191713"/>
              <a:ext cx="628861" cy="628861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86F585F1-B91B-C64F-A56C-35C114AE9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37668" y="2191713"/>
              <a:ext cx="628861" cy="62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94836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4 CuadroTexto">
            <a:extLst>
              <a:ext uri="{FF2B5EF4-FFF2-40B4-BE49-F238E27FC236}">
                <a16:creationId xmlns:a16="http://schemas.microsoft.com/office/drawing/2014/main" id="{6240BCAE-CC74-29FD-682A-D57EB5F341AC}"/>
              </a:ext>
            </a:extLst>
          </p:cNvPr>
          <p:cNvSpPr txBox="1"/>
          <p:nvPr/>
        </p:nvSpPr>
        <p:spPr>
          <a:xfrm>
            <a:off x="909077" y="-9331"/>
            <a:ext cx="10421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</a:rPr>
              <a:t>Links </a:t>
            </a:r>
            <a:r>
              <a:rPr lang="en-US" sz="2800" dirty="0" err="1">
                <a:solidFill>
                  <a:srgbClr val="002060"/>
                </a:solidFill>
              </a:rPr>
              <a:t>útiles</a:t>
            </a:r>
            <a:r>
              <a:rPr lang="en-US" sz="2800" dirty="0">
                <a:solidFill>
                  <a:srgbClr val="002060"/>
                </a:solidFill>
              </a:rPr>
              <a:t> PMS </a:t>
            </a:r>
            <a:r>
              <a:rPr lang="en-US" sz="2800" dirty="0" err="1">
                <a:solidFill>
                  <a:srgbClr val="002060"/>
                </a:solidFill>
              </a:rPr>
              <a:t>básicos</a:t>
            </a:r>
            <a:r>
              <a:rPr lang="en-US" sz="2800" dirty="0">
                <a:solidFill>
                  <a:srgbClr val="002060"/>
                </a:solidFill>
              </a:rPr>
              <a:t>: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37CA1F-A819-DEAE-3BE1-E0006C36BC76}"/>
              </a:ext>
            </a:extLst>
          </p:cNvPr>
          <p:cNvSpPr txBox="1"/>
          <p:nvPr/>
        </p:nvSpPr>
        <p:spPr>
          <a:xfrm>
            <a:off x="606489" y="433656"/>
            <a:ext cx="113709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Presentación Pack </a:t>
            </a:r>
            <a:r>
              <a:rPr lang="es-ES" sz="1400" dirty="0" err="1"/>
              <a:t>sizes</a:t>
            </a:r>
            <a:r>
              <a:rPr lang="es-ES" sz="1400" dirty="0"/>
              <a:t> (formato no estructurado) – hasta 31 Enero 2025 </a:t>
            </a:r>
            <a:r>
              <a:rPr lang="es-ES" sz="1400" dirty="0">
                <a:sym typeface="Wingdings" panose="05000000000000000000" pitchFamily="2" charset="2"/>
              </a:rPr>
              <a:t> </a:t>
            </a:r>
            <a:r>
              <a:rPr lang="en-US" sz="1400" dirty="0">
                <a:hlinkClick r:id="rId2"/>
              </a:rPr>
              <a:t>Public webinar on pack size submissions: from XEVMPD to product management service (PMS) | European Medicines Agency (EMA)</a:t>
            </a:r>
            <a:endParaRPr lang="es-ES" sz="1400" dirty="0"/>
          </a:p>
          <a:p>
            <a:endParaRPr lang="es-ES" sz="1400" dirty="0"/>
          </a:p>
          <a:p>
            <a:endParaRPr lang="es-ES" sz="1400" dirty="0"/>
          </a:p>
          <a:p>
            <a:r>
              <a:rPr lang="es-ES" sz="1400" dirty="0"/>
              <a:t>Presentación </a:t>
            </a:r>
            <a:r>
              <a:rPr lang="es-ES" sz="1400" dirty="0" err="1"/>
              <a:t>Manufacturers</a:t>
            </a:r>
            <a:r>
              <a:rPr lang="es-ES" sz="1400" dirty="0"/>
              <a:t>, </a:t>
            </a:r>
            <a:r>
              <a:rPr lang="es-ES" sz="1400" dirty="0" err="1"/>
              <a:t>business</a:t>
            </a:r>
            <a:r>
              <a:rPr lang="es-ES" sz="1400" dirty="0"/>
              <a:t> </a:t>
            </a:r>
            <a:r>
              <a:rPr lang="es-ES" sz="1400" dirty="0" err="1"/>
              <a:t>operations</a:t>
            </a:r>
            <a:r>
              <a:rPr lang="es-ES" sz="1400" dirty="0"/>
              <a:t> y </a:t>
            </a:r>
            <a:r>
              <a:rPr lang="es-ES" sz="1400" dirty="0" err="1"/>
              <a:t>structured</a:t>
            </a:r>
            <a:r>
              <a:rPr lang="es-ES" sz="1400" dirty="0"/>
              <a:t> pack </a:t>
            </a:r>
            <a:r>
              <a:rPr lang="es-ES" sz="1400" dirty="0" err="1"/>
              <a:t>sizes</a:t>
            </a:r>
            <a:r>
              <a:rPr lang="es-ES" sz="1400" dirty="0"/>
              <a:t> </a:t>
            </a:r>
            <a:r>
              <a:rPr lang="es-ES" sz="1400" dirty="0">
                <a:sym typeface="Wingdings" panose="05000000000000000000" pitchFamily="2" charset="2"/>
              </a:rPr>
              <a:t> </a:t>
            </a:r>
            <a:r>
              <a:rPr lang="en-US" sz="1400" dirty="0">
                <a:hlinkClick r:id="rId3"/>
              </a:rPr>
              <a:t>Submission of Manufacturers, Manufacturing Business Operations (MBOs) and structured pack size data to Product Management Service (PMS) | European Medicines Agency (EMA)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¿</a:t>
            </a:r>
            <a:r>
              <a:rPr lang="en-US" sz="1400" dirty="0" err="1"/>
              <a:t>qué</a:t>
            </a:r>
            <a:r>
              <a:rPr lang="en-US" sz="1400" dirty="0"/>
              <a:t> </a:t>
            </a:r>
            <a:r>
              <a:rPr lang="en-US" sz="1400" dirty="0" err="1"/>
              <a:t>debe</a:t>
            </a:r>
            <a:r>
              <a:rPr lang="en-US" sz="1400" dirty="0"/>
              <a:t> </a:t>
            </a:r>
            <a:r>
              <a:rPr lang="en-US" sz="1400" dirty="0" err="1"/>
              <a:t>enviarse</a:t>
            </a:r>
            <a:r>
              <a:rPr lang="en-US" sz="1400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Tiempos</a:t>
            </a:r>
            <a:endParaRPr lang="es-ES" sz="1400" dirty="0"/>
          </a:p>
          <a:p>
            <a:endParaRPr lang="es-ES" sz="1400" dirty="0"/>
          </a:p>
          <a:p>
            <a:r>
              <a:rPr lang="es-ES" sz="1400" dirty="0"/>
              <a:t>Edición de los datos en la </a:t>
            </a:r>
            <a:r>
              <a:rPr lang="es-ES" sz="1400" dirty="0" err="1"/>
              <a:t>Product</a:t>
            </a:r>
            <a:r>
              <a:rPr lang="es-ES" sz="1400" dirty="0"/>
              <a:t> UI (Portal PLM) </a:t>
            </a:r>
            <a:r>
              <a:rPr lang="es-ES" sz="1400" dirty="0">
                <a:sym typeface="Wingdings" panose="05000000000000000000" pitchFamily="2" charset="2"/>
              </a:rPr>
              <a:t> </a:t>
            </a:r>
            <a:r>
              <a:rPr lang="es-ES" sz="1400" dirty="0" err="1">
                <a:hlinkClick r:id="rId4"/>
              </a:rPr>
              <a:t>Product</a:t>
            </a:r>
            <a:r>
              <a:rPr lang="es-ES" sz="1400" dirty="0">
                <a:hlinkClick r:id="rId4"/>
              </a:rPr>
              <a:t> Management </a:t>
            </a:r>
            <a:r>
              <a:rPr lang="es-ES" sz="1400" dirty="0" err="1">
                <a:hlinkClick r:id="rId4"/>
              </a:rPr>
              <a:t>Service</a:t>
            </a:r>
            <a:r>
              <a:rPr lang="es-ES" sz="1400" dirty="0">
                <a:hlinkClick r:id="rId4"/>
              </a:rPr>
              <a:t> (PMS) </a:t>
            </a:r>
            <a:r>
              <a:rPr lang="es-ES" sz="1400" dirty="0" err="1">
                <a:hlinkClick r:id="rId4"/>
              </a:rPr>
              <a:t>webinar</a:t>
            </a:r>
            <a:r>
              <a:rPr lang="es-ES" sz="1400" dirty="0">
                <a:hlinkClick r:id="rId4"/>
              </a:rPr>
              <a:t> </a:t>
            </a:r>
            <a:r>
              <a:rPr lang="es-ES" sz="1400" dirty="0" err="1">
                <a:hlinkClick r:id="rId4"/>
              </a:rPr>
              <a:t>on</a:t>
            </a:r>
            <a:r>
              <a:rPr lang="es-ES" sz="1400" dirty="0">
                <a:hlinkClick r:id="rId4"/>
              </a:rPr>
              <a:t> </a:t>
            </a:r>
            <a:r>
              <a:rPr lang="es-ES" sz="1400" dirty="0" err="1">
                <a:hlinkClick r:id="rId4"/>
              </a:rPr>
              <a:t>Product</a:t>
            </a:r>
            <a:r>
              <a:rPr lang="es-ES" sz="1400" dirty="0">
                <a:hlinkClick r:id="rId4"/>
              </a:rPr>
              <a:t> </a:t>
            </a:r>
            <a:r>
              <a:rPr lang="es-ES" sz="1400" dirty="0" err="1">
                <a:hlinkClick r:id="rId4"/>
              </a:rPr>
              <a:t>User</a:t>
            </a:r>
            <a:r>
              <a:rPr lang="es-ES" sz="1400" dirty="0">
                <a:hlinkClick r:id="rId4"/>
              </a:rPr>
              <a:t> Interface (PUI) </a:t>
            </a:r>
            <a:r>
              <a:rPr lang="es-ES" sz="1400" dirty="0" err="1">
                <a:hlinkClick r:id="rId4"/>
              </a:rPr>
              <a:t>edit</a:t>
            </a:r>
            <a:r>
              <a:rPr lang="es-ES" sz="1400" dirty="0">
                <a:hlinkClick r:id="rId4"/>
              </a:rPr>
              <a:t> </a:t>
            </a:r>
            <a:r>
              <a:rPr lang="es-ES" sz="1400" dirty="0" err="1">
                <a:hlinkClick r:id="rId4"/>
              </a:rPr>
              <a:t>functionalities</a:t>
            </a:r>
            <a:r>
              <a:rPr lang="es-ES" sz="1400" dirty="0">
                <a:hlinkClick r:id="rId4"/>
              </a:rPr>
              <a:t> </a:t>
            </a:r>
            <a:r>
              <a:rPr lang="es-ES" sz="1400" dirty="0" err="1">
                <a:hlinkClick r:id="rId4"/>
              </a:rPr>
              <a:t>for</a:t>
            </a:r>
            <a:r>
              <a:rPr lang="es-ES" sz="1400" dirty="0">
                <a:hlinkClick r:id="rId4"/>
              </a:rPr>
              <a:t> </a:t>
            </a:r>
            <a:r>
              <a:rPr lang="es-ES" sz="1400" dirty="0" err="1">
                <a:hlinkClick r:id="rId4"/>
              </a:rPr>
              <a:t>industry</a:t>
            </a:r>
            <a:r>
              <a:rPr lang="es-ES" sz="1400" dirty="0">
                <a:hlinkClick r:id="rId4"/>
              </a:rPr>
              <a:t> </a:t>
            </a:r>
            <a:r>
              <a:rPr lang="es-ES" sz="1400" dirty="0" err="1">
                <a:hlinkClick r:id="rId4"/>
              </a:rPr>
              <a:t>users</a:t>
            </a:r>
            <a:r>
              <a:rPr lang="es-ES" sz="1400" dirty="0">
                <a:hlinkClick r:id="rId4"/>
              </a:rPr>
              <a:t> | </a:t>
            </a:r>
            <a:r>
              <a:rPr lang="es-ES" sz="1400" dirty="0" err="1">
                <a:hlinkClick r:id="rId4"/>
              </a:rPr>
              <a:t>European</a:t>
            </a:r>
            <a:r>
              <a:rPr lang="es-ES" sz="1400" dirty="0">
                <a:hlinkClick r:id="rId4"/>
              </a:rPr>
              <a:t> Medicines Agency (EMA)</a:t>
            </a:r>
            <a:endParaRPr lang="es-E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Contiene una demostración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dirty="0"/>
              <a:t>EU </a:t>
            </a:r>
            <a:r>
              <a:rPr lang="es-ES" sz="1400" dirty="0" err="1"/>
              <a:t>implementation</a:t>
            </a:r>
            <a:r>
              <a:rPr lang="es-ES" sz="1400" dirty="0"/>
              <a:t> guide </a:t>
            </a:r>
            <a:r>
              <a:rPr lang="en-US" sz="1400" dirty="0">
                <a:hlinkClick r:id="rId5"/>
              </a:rPr>
              <a:t>Substance and product data management services | European Medicines Agency (EMA)</a:t>
            </a:r>
            <a:endParaRPr lang="es-ES" sz="1400" dirty="0"/>
          </a:p>
        </p:txBody>
      </p:sp>
      <p:sp>
        <p:nvSpPr>
          <p:cNvPr id="4" name="34 CuadroTexto">
            <a:extLst>
              <a:ext uri="{FF2B5EF4-FFF2-40B4-BE49-F238E27FC236}">
                <a16:creationId xmlns:a16="http://schemas.microsoft.com/office/drawing/2014/main" id="{2E7D8188-9187-E425-D121-E85BA247744E}"/>
              </a:ext>
            </a:extLst>
          </p:cNvPr>
          <p:cNvSpPr txBox="1"/>
          <p:nvPr/>
        </p:nvSpPr>
        <p:spPr>
          <a:xfrm>
            <a:off x="1081245" y="3461965"/>
            <a:ext cx="10421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</a:rPr>
              <a:t>Links </a:t>
            </a:r>
            <a:r>
              <a:rPr lang="en-US" sz="2800" dirty="0" err="1">
                <a:solidFill>
                  <a:srgbClr val="002060"/>
                </a:solidFill>
              </a:rPr>
              <a:t>útiles</a:t>
            </a:r>
            <a:r>
              <a:rPr lang="en-US" sz="2800" dirty="0">
                <a:solidFill>
                  <a:srgbClr val="002060"/>
                </a:solidFill>
              </a:rPr>
              <a:t> PMS </a:t>
            </a:r>
            <a:r>
              <a:rPr lang="en-US" sz="2800" dirty="0" err="1">
                <a:solidFill>
                  <a:srgbClr val="002060"/>
                </a:solidFill>
              </a:rPr>
              <a:t>complementarios</a:t>
            </a:r>
            <a:r>
              <a:rPr lang="en-US" sz="2800" dirty="0">
                <a:solidFill>
                  <a:srgbClr val="002060"/>
                </a:solidFill>
              </a:rPr>
              <a:t>: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3811ED-C557-8872-FF59-CFE8756E0140}"/>
              </a:ext>
            </a:extLst>
          </p:cNvPr>
          <p:cNvSpPr txBox="1"/>
          <p:nvPr/>
        </p:nvSpPr>
        <p:spPr>
          <a:xfrm>
            <a:off x="618930" y="3939717"/>
            <a:ext cx="1103500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Muchas sesiones Q&amp;A – revisar web EMA</a:t>
            </a:r>
          </a:p>
          <a:p>
            <a:r>
              <a:rPr lang="es-ES" sz="1400" dirty="0"/>
              <a:t>El último: </a:t>
            </a:r>
            <a:r>
              <a:rPr lang="es-ES" sz="1400" dirty="0">
                <a:hlinkClick r:id="rId6"/>
              </a:rPr>
              <a:t>Q&amp;A </a:t>
            </a:r>
            <a:r>
              <a:rPr lang="es-ES" sz="1400" dirty="0" err="1">
                <a:hlinkClick r:id="rId6"/>
              </a:rPr>
              <a:t>clinic</a:t>
            </a:r>
            <a:r>
              <a:rPr lang="es-ES" sz="1400" dirty="0">
                <a:hlinkClick r:id="rId6"/>
              </a:rPr>
              <a:t> </a:t>
            </a:r>
            <a:r>
              <a:rPr lang="es-ES" sz="1400" dirty="0" err="1">
                <a:hlinkClick r:id="rId6"/>
              </a:rPr>
              <a:t>on</a:t>
            </a:r>
            <a:r>
              <a:rPr lang="es-ES" sz="1400" dirty="0">
                <a:hlinkClick r:id="rId6"/>
              </a:rPr>
              <a:t> </a:t>
            </a:r>
            <a:r>
              <a:rPr lang="es-ES" sz="1400" dirty="0" err="1">
                <a:hlinkClick r:id="rId6"/>
              </a:rPr>
              <a:t>Product</a:t>
            </a:r>
            <a:r>
              <a:rPr lang="es-ES" sz="1400" dirty="0">
                <a:hlinkClick r:id="rId6"/>
              </a:rPr>
              <a:t> Management </a:t>
            </a:r>
            <a:r>
              <a:rPr lang="es-ES" sz="1400" dirty="0" err="1">
                <a:hlinkClick r:id="rId6"/>
              </a:rPr>
              <a:t>Service</a:t>
            </a:r>
            <a:r>
              <a:rPr lang="es-ES" sz="1400" dirty="0">
                <a:hlinkClick r:id="rId6"/>
              </a:rPr>
              <a:t> (PMS) </a:t>
            </a:r>
            <a:r>
              <a:rPr lang="es-ES" sz="1400" dirty="0" err="1">
                <a:hlinkClick r:id="rId6"/>
              </a:rPr>
              <a:t>Product</a:t>
            </a:r>
            <a:r>
              <a:rPr lang="es-ES" sz="1400" dirty="0">
                <a:hlinkClick r:id="rId6"/>
              </a:rPr>
              <a:t> </a:t>
            </a:r>
            <a:r>
              <a:rPr lang="es-ES" sz="1400" dirty="0" err="1">
                <a:hlinkClick r:id="rId6"/>
              </a:rPr>
              <a:t>User</a:t>
            </a:r>
            <a:r>
              <a:rPr lang="es-ES" sz="1400" dirty="0">
                <a:hlinkClick r:id="rId6"/>
              </a:rPr>
              <a:t> Interface (PUI) and </a:t>
            </a:r>
            <a:r>
              <a:rPr lang="es-ES" sz="1400" dirty="0" err="1">
                <a:hlinkClick r:id="rId6"/>
              </a:rPr>
              <a:t>Application</a:t>
            </a:r>
            <a:r>
              <a:rPr lang="es-ES" sz="1400" dirty="0">
                <a:hlinkClick r:id="rId6"/>
              </a:rPr>
              <a:t> </a:t>
            </a:r>
            <a:r>
              <a:rPr lang="es-ES" sz="1400" dirty="0" err="1">
                <a:hlinkClick r:id="rId6"/>
              </a:rPr>
              <a:t>Programming</a:t>
            </a:r>
            <a:r>
              <a:rPr lang="es-ES" sz="1400" dirty="0">
                <a:hlinkClick r:id="rId6"/>
              </a:rPr>
              <a:t> Interface (API) - 25 </a:t>
            </a:r>
            <a:r>
              <a:rPr lang="es-ES" sz="1400" dirty="0" err="1">
                <a:hlinkClick r:id="rId6"/>
              </a:rPr>
              <a:t>February</a:t>
            </a:r>
            <a:r>
              <a:rPr lang="es-ES" sz="1400" dirty="0">
                <a:hlinkClick r:id="rId6"/>
              </a:rPr>
              <a:t> 2025 | </a:t>
            </a:r>
            <a:r>
              <a:rPr lang="es-ES" sz="1400" dirty="0" err="1">
                <a:hlinkClick r:id="rId6"/>
              </a:rPr>
              <a:t>European</a:t>
            </a:r>
            <a:r>
              <a:rPr lang="es-ES" sz="1400" dirty="0">
                <a:hlinkClick r:id="rId6"/>
              </a:rPr>
              <a:t> Medicines Agency (EMA)</a:t>
            </a:r>
            <a:endParaRPr lang="es-ES" sz="1400" dirty="0"/>
          </a:p>
          <a:p>
            <a:endParaRPr lang="es-ES" sz="1400" dirty="0"/>
          </a:p>
          <a:p>
            <a:r>
              <a:rPr lang="es-ES" sz="1400" dirty="0" err="1"/>
              <a:t>Summary</a:t>
            </a:r>
            <a:r>
              <a:rPr lang="es-ES" sz="1400" dirty="0"/>
              <a:t> </a:t>
            </a:r>
            <a:r>
              <a:rPr lang="es-ES" sz="1400" dirty="0" err="1"/>
              <a:t>for</a:t>
            </a:r>
            <a:r>
              <a:rPr lang="es-ES" sz="1400" dirty="0"/>
              <a:t> SME, resumen concentran todos estos temas </a:t>
            </a:r>
            <a:r>
              <a:rPr lang="es-ES" sz="1400" dirty="0">
                <a:sym typeface="Wingdings" panose="05000000000000000000" pitchFamily="2" charset="2"/>
              </a:rPr>
              <a:t> </a:t>
            </a:r>
            <a:r>
              <a:rPr lang="en-US" sz="1400" dirty="0">
                <a:hlinkClick r:id="rId7"/>
              </a:rPr>
              <a:t>Webinar on PMS Project Made Easy: Summary of activities and Practical Tips for SMEs | European Medicines Agency (EMA)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Medicamentos </a:t>
            </a:r>
            <a:r>
              <a:rPr lang="en-US" sz="1400" dirty="0" err="1"/>
              <a:t>críticos</a:t>
            </a:r>
            <a:r>
              <a:rPr lang="en-US" sz="1400" dirty="0"/>
              <a:t> UE </a:t>
            </a:r>
            <a:r>
              <a:rPr lang="en-US" sz="1400" dirty="0">
                <a:hlinkClick r:id="rId8"/>
              </a:rPr>
              <a:t>Union list of critical medicines | European Medicines Agency (EMA)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 err="1"/>
              <a:t>Documentos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relación</a:t>
            </a:r>
            <a:r>
              <a:rPr lang="en-US" sz="1400" dirty="0"/>
              <a:t> a PMS </a:t>
            </a:r>
            <a:r>
              <a:rPr lang="en-US" sz="1400" dirty="0" err="1"/>
              <a:t>publicados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portal PLM (</a:t>
            </a:r>
            <a:r>
              <a:rPr lang="en-US" sz="1400" dirty="0" err="1"/>
              <a:t>registro</a:t>
            </a:r>
            <a:r>
              <a:rPr lang="en-US" sz="1400" dirty="0"/>
              <a:t>, </a:t>
            </a:r>
            <a:r>
              <a:rPr lang="en-US" sz="1400" dirty="0" err="1"/>
              <a:t>perfiles</a:t>
            </a:r>
            <a:r>
              <a:rPr lang="en-US" sz="1400" dirty="0"/>
              <a:t>, Q&amp;A, </a:t>
            </a:r>
            <a:r>
              <a:rPr lang="en-US" sz="1400" dirty="0" err="1"/>
              <a:t>sesiones</a:t>
            </a:r>
            <a:r>
              <a:rPr lang="en-US" sz="1400" dirty="0"/>
              <a:t> </a:t>
            </a:r>
            <a:r>
              <a:rPr lang="en-US" sz="1400" dirty="0" err="1"/>
              <a:t>realizadas</a:t>
            </a:r>
            <a:r>
              <a:rPr lang="en-US" sz="1400" dirty="0"/>
              <a:t>) </a:t>
            </a:r>
            <a:r>
              <a:rPr lang="es-ES" sz="1400" dirty="0">
                <a:hlinkClick r:id="rId9"/>
              </a:rPr>
              <a:t>KA-01032  · PLM</a:t>
            </a:r>
            <a:endParaRPr lang="en-US" sz="1400" dirty="0"/>
          </a:p>
          <a:p>
            <a:endParaRPr lang="en-US" sz="1400" dirty="0"/>
          </a:p>
          <a:p>
            <a:r>
              <a:rPr lang="es-ES" sz="1400" dirty="0"/>
              <a:t> </a:t>
            </a:r>
          </a:p>
          <a:p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663391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31">
            <a:extLst>
              <a:ext uri="{FF2B5EF4-FFF2-40B4-BE49-F238E27FC236}">
                <a16:creationId xmlns:a16="http://schemas.microsoft.com/office/drawing/2014/main" id="{EBA790DD-E44D-104D-9334-CCE6150CF7F9}"/>
              </a:ext>
            </a:extLst>
          </p:cNvPr>
          <p:cNvSpPr txBox="1">
            <a:spLocks/>
          </p:cNvSpPr>
          <p:nvPr/>
        </p:nvSpPr>
        <p:spPr>
          <a:xfrm>
            <a:off x="2303436" y="1836881"/>
            <a:ext cx="2615184" cy="376096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100" baseline="0">
                <a:solidFill>
                  <a:srgbClr val="304168"/>
                </a:solidFill>
                <a:latin typeface="Steelfish Rg" panose="020B0608020202040504" pitchFamily="34" charset="0"/>
                <a:ea typeface="+mn-ea"/>
                <a:cs typeface="DIN Pro Condensed Medium" panose="020B0504020101020102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6000" dirty="0">
                <a:solidFill>
                  <a:srgbClr val="19355D"/>
                </a:solidFill>
                <a:latin typeface="Montserrat" pitchFamily="2" charset="77"/>
              </a:rPr>
              <a:t>1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8C8C338-44FF-144F-8FEE-6ECFE55D0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404" y="1985497"/>
            <a:ext cx="1045178" cy="1045178"/>
          </a:xfrm>
          <a:prstGeom prst="rect">
            <a:avLst/>
          </a:prstGeom>
        </p:spPr>
      </p:pic>
      <p:sp>
        <p:nvSpPr>
          <p:cNvPr id="5" name="34 CuadroTexto">
            <a:extLst>
              <a:ext uri="{FF2B5EF4-FFF2-40B4-BE49-F238E27FC236}">
                <a16:creationId xmlns:a16="http://schemas.microsoft.com/office/drawing/2014/main" id="{15256A03-ADEB-8046-BA91-B680F03A9090}"/>
              </a:ext>
            </a:extLst>
          </p:cNvPr>
          <p:cNvSpPr txBox="1"/>
          <p:nvPr/>
        </p:nvSpPr>
        <p:spPr>
          <a:xfrm>
            <a:off x="4918620" y="1985497"/>
            <a:ext cx="712128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19355D"/>
                </a:solidFill>
                <a:latin typeface="Montserrat" pitchFamily="2" charset="77"/>
                <a:cs typeface="Arial" pitchFamily="34" charset="0"/>
              </a:rPr>
              <a:t>Estándar internacional</a:t>
            </a:r>
          </a:p>
          <a:p>
            <a:pPr algn="ctr"/>
            <a:endParaRPr lang="es-ES" sz="3600" b="1" dirty="0">
              <a:solidFill>
                <a:srgbClr val="19355D"/>
              </a:solidFill>
              <a:latin typeface="Montserrat" pitchFamily="2" charset="77"/>
              <a:cs typeface="Arial" pitchFamily="34" charset="0"/>
            </a:endParaRPr>
          </a:p>
          <a:p>
            <a:pPr algn="ctr"/>
            <a:r>
              <a:rPr lang="es-ES" sz="3600" b="1" dirty="0">
                <a:solidFill>
                  <a:srgbClr val="19355D"/>
                </a:solidFill>
                <a:latin typeface="Montserrat" pitchFamily="2" charset="77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19355D"/>
                </a:solidFill>
                <a:latin typeface="Montserrat" pitchFamily="2" charset="77"/>
                <a:cs typeface="Arial" pitchFamily="34" charset="0"/>
              </a:rPr>
              <a:t>Normas</a:t>
            </a:r>
            <a:r>
              <a:rPr lang="en-US" sz="3600" b="1" dirty="0">
                <a:solidFill>
                  <a:srgbClr val="19355D"/>
                </a:solidFill>
                <a:latin typeface="Montserrat" pitchFamily="2" charset="77"/>
                <a:cs typeface="Arial" pitchFamily="34" charset="0"/>
              </a:rPr>
              <a:t> ISO IDMP </a:t>
            </a:r>
            <a:r>
              <a:rPr lang="en-US" sz="2800" b="1" i="1" dirty="0">
                <a:solidFill>
                  <a:srgbClr val="19355D"/>
                </a:solidFill>
                <a:latin typeface="Montserrat" pitchFamily="2" charset="77"/>
                <a:cs typeface="Arial" pitchFamily="34" charset="0"/>
              </a:rPr>
              <a:t>Identification of Medicinal Products</a:t>
            </a:r>
            <a:endParaRPr lang="es-ES" sz="2800" b="1" dirty="0">
              <a:solidFill>
                <a:srgbClr val="19355D"/>
              </a:solidFill>
              <a:latin typeface="Montserrat" pitchFamily="2" charset="77"/>
              <a:cs typeface="Arial" pitchFamily="34" charset="0"/>
            </a:endParaRPr>
          </a:p>
          <a:p>
            <a:pPr algn="ctr"/>
            <a:endParaRPr lang="es-ES" sz="3600" b="1" dirty="0">
              <a:solidFill>
                <a:srgbClr val="19355D"/>
              </a:solidFill>
              <a:latin typeface="Montserrat" pitchFamily="2" charset="7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65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C367E394-579C-6BE7-01B6-60D68DA1FAB1}"/>
              </a:ext>
            </a:extLst>
          </p:cNvPr>
          <p:cNvSpPr/>
          <p:nvPr/>
        </p:nvSpPr>
        <p:spPr>
          <a:xfrm>
            <a:off x="976790" y="774423"/>
            <a:ext cx="10141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Organización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Internacional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Normalización (ISO)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desarrollado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estándares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la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correcta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precisa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identificación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los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medicamentos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2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Identification of Medicinal Products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(IDMP)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68D735AC-A745-2093-4E24-DD7CF95C23A3}"/>
              </a:ext>
            </a:extLst>
          </p:cNvPr>
          <p:cNvSpPr/>
          <p:nvPr/>
        </p:nvSpPr>
        <p:spPr>
          <a:xfrm>
            <a:off x="976790" y="643115"/>
            <a:ext cx="10288810" cy="1782843"/>
          </a:xfrm>
          <a:prstGeom prst="roundRect">
            <a:avLst/>
          </a:prstGeom>
          <a:noFill/>
          <a:ln w="28575">
            <a:solidFill>
              <a:srgbClr val="304168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6000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D5A600E6-7208-6677-9F6E-A6D077C3E9FF}"/>
              </a:ext>
            </a:extLst>
          </p:cNvPr>
          <p:cNvSpPr/>
          <p:nvPr/>
        </p:nvSpPr>
        <p:spPr>
          <a:xfrm>
            <a:off x="1050697" y="5079019"/>
            <a:ext cx="6345924" cy="461313"/>
          </a:xfrm>
          <a:prstGeom prst="roundRect">
            <a:avLst>
              <a:gd name="adj" fmla="val 942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Permitirán el intercambio de información de una manera robusta y consistente entre todas las partes implicadas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D5A600E6-7208-6677-9F6E-A6D077C3E9FF}"/>
              </a:ext>
            </a:extLst>
          </p:cNvPr>
          <p:cNvSpPr/>
          <p:nvPr/>
        </p:nvSpPr>
        <p:spPr>
          <a:xfrm>
            <a:off x="1050698" y="3337287"/>
            <a:ext cx="6345924" cy="461313"/>
          </a:xfrm>
          <a:prstGeom prst="roundRect">
            <a:avLst>
              <a:gd name="adj" fmla="val 942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normas establecen definiciones estandarizadas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Caracterización y definición única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11386" y="2813940"/>
            <a:ext cx="2635286" cy="408623"/>
          </a:xfrm>
          <a:prstGeom prst="roundRect">
            <a:avLst/>
          </a:prstGeom>
          <a:solidFill>
            <a:srgbClr val="C00000"/>
          </a:solidFill>
          <a:ln>
            <a:solidFill>
              <a:srgbClr val="D4847D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IDENTIFICACIÓN ÚNICA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11386" y="4502459"/>
            <a:ext cx="2635286" cy="408623"/>
          </a:xfrm>
          <a:prstGeom prst="roundRect">
            <a:avLst/>
          </a:prstGeom>
          <a:solidFill>
            <a:srgbClr val="C00000"/>
          </a:solidFill>
          <a:ln>
            <a:solidFill>
              <a:srgbClr val="D4847D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INTEROPERABILIDAD</a:t>
            </a:r>
          </a:p>
        </p:txBody>
      </p:sp>
      <p:pic>
        <p:nvPicPr>
          <p:cNvPr id="4" name="Picture 2" descr="IDMP Definition - IDMP Wiki">
            <a:extLst>
              <a:ext uri="{FF2B5EF4-FFF2-40B4-BE49-F238E27FC236}">
                <a16:creationId xmlns:a16="http://schemas.microsoft.com/office/drawing/2014/main" id="{41407248-B49F-A7DE-E027-D42B11016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3883"/>
          <a:stretch>
            <a:fillRect/>
          </a:stretch>
        </p:blipFill>
        <p:spPr bwMode="auto">
          <a:xfrm>
            <a:off x="7716416" y="2827936"/>
            <a:ext cx="4310503" cy="2931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747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31">
            <a:extLst>
              <a:ext uri="{FF2B5EF4-FFF2-40B4-BE49-F238E27FC236}">
                <a16:creationId xmlns:a16="http://schemas.microsoft.com/office/drawing/2014/main" id="{B06CD966-26C2-9249-8AAF-79FFF47680D7}"/>
              </a:ext>
            </a:extLst>
          </p:cNvPr>
          <p:cNvSpPr txBox="1">
            <a:spLocks/>
          </p:cNvSpPr>
          <p:nvPr/>
        </p:nvSpPr>
        <p:spPr>
          <a:xfrm>
            <a:off x="2760687" y="1708319"/>
            <a:ext cx="2615184" cy="376096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100" baseline="0">
                <a:solidFill>
                  <a:srgbClr val="304168"/>
                </a:solidFill>
                <a:latin typeface="Steelfish Rg" panose="020B0608020202040504" pitchFamily="34" charset="0"/>
                <a:ea typeface="+mn-ea"/>
                <a:cs typeface="DIN Pro Condensed Medium" panose="020B0504020101020102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8000" dirty="0">
              <a:solidFill>
                <a:srgbClr val="C21F3C"/>
              </a:solidFill>
            </a:endParaRPr>
          </a:p>
        </p:txBody>
      </p:sp>
      <p:sp>
        <p:nvSpPr>
          <p:cNvPr id="5" name="34 CuadroTexto">
            <a:extLst>
              <a:ext uri="{FF2B5EF4-FFF2-40B4-BE49-F238E27FC236}">
                <a16:creationId xmlns:a16="http://schemas.microsoft.com/office/drawing/2014/main" id="{1D2E62BD-768E-AA4C-9F22-73D6CBB3BF44}"/>
              </a:ext>
            </a:extLst>
          </p:cNvPr>
          <p:cNvSpPr txBox="1"/>
          <p:nvPr/>
        </p:nvSpPr>
        <p:spPr>
          <a:xfrm>
            <a:off x="5375871" y="2436524"/>
            <a:ext cx="627359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C21F3C"/>
                </a:solidFill>
                <a:latin typeface="Montserrat" pitchFamily="2" charset="77"/>
                <a:cs typeface="Arial" pitchFamily="34" charset="0"/>
              </a:rPr>
              <a:t>Implementación europea liderada por la EMA</a:t>
            </a:r>
          </a:p>
          <a:p>
            <a:pPr algn="ctr"/>
            <a:endParaRPr lang="es-ES" sz="3600" b="1" dirty="0">
              <a:solidFill>
                <a:srgbClr val="C21F3C"/>
              </a:solidFill>
              <a:latin typeface="Montserrat" pitchFamily="2" charset="77"/>
              <a:cs typeface="Arial" pitchFamily="34" charset="0"/>
            </a:endParaRPr>
          </a:p>
          <a:p>
            <a:pPr algn="ctr"/>
            <a:r>
              <a:rPr lang="es-ES" sz="2800" b="1" dirty="0">
                <a:solidFill>
                  <a:srgbClr val="C21F3C"/>
                </a:solidFill>
                <a:latin typeface="Montserrat" pitchFamily="2" charset="77"/>
                <a:cs typeface="Arial" pitchFamily="34" charset="0"/>
              </a:rPr>
              <a:t>SPOR y sus dominios de datos maestros </a:t>
            </a:r>
          </a:p>
        </p:txBody>
      </p:sp>
      <p:sp>
        <p:nvSpPr>
          <p:cNvPr id="6" name="Marcador de texto 31">
            <a:extLst>
              <a:ext uri="{FF2B5EF4-FFF2-40B4-BE49-F238E27FC236}">
                <a16:creationId xmlns:a16="http://schemas.microsoft.com/office/drawing/2014/main" id="{6C88324A-3FD9-9E47-972B-DF8015951865}"/>
              </a:ext>
            </a:extLst>
          </p:cNvPr>
          <p:cNvSpPr txBox="1">
            <a:spLocks/>
          </p:cNvSpPr>
          <p:nvPr/>
        </p:nvSpPr>
        <p:spPr>
          <a:xfrm>
            <a:off x="2309458" y="1708319"/>
            <a:ext cx="2615184" cy="376096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100" baseline="0">
                <a:solidFill>
                  <a:srgbClr val="304168"/>
                </a:solidFill>
                <a:latin typeface="Steelfish Rg" panose="020B0608020202040504" pitchFamily="34" charset="0"/>
                <a:ea typeface="+mn-ea"/>
                <a:cs typeface="DIN Pro Condensed Medium" panose="020B0504020101020102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6000" dirty="0">
                <a:solidFill>
                  <a:srgbClr val="C21F3C"/>
                </a:solidFill>
                <a:latin typeface="Montserrat" pitchFamily="2" charset="77"/>
              </a:rPr>
              <a:t>2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89EEBEA-AEAC-3847-B23C-606E19668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278" y="1991510"/>
            <a:ext cx="1045179" cy="104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14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524C2CC-3CD3-5F46-8DF8-6DF9DF5B0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43" y="440663"/>
            <a:ext cx="1104900" cy="10668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38B54F2-54B2-A565-98B9-94B0B3B80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215" y="375850"/>
            <a:ext cx="4525026" cy="4555395"/>
          </a:xfrm>
          <a:prstGeom prst="rect">
            <a:avLst/>
          </a:prstGeom>
        </p:spPr>
      </p:pic>
      <p:pic>
        <p:nvPicPr>
          <p:cNvPr id="2" name="Picture 2" descr="Qué caracteriza a un buen traductor jurado de inglés? | KSE Academy">
            <a:extLst>
              <a:ext uri="{FF2B5EF4-FFF2-40B4-BE49-F238E27FC236}">
                <a16:creationId xmlns:a16="http://schemas.microsoft.com/office/drawing/2014/main" id="{8AB06C1B-592F-60ED-9654-5943AE777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6806" y="0"/>
            <a:ext cx="3072756" cy="1820199"/>
          </a:xfrm>
          <a:prstGeom prst="rect">
            <a:avLst/>
          </a:prstGeom>
          <a:noFill/>
        </p:spPr>
      </p:pic>
      <p:sp>
        <p:nvSpPr>
          <p:cNvPr id="4" name="10 Elipse">
            <a:extLst>
              <a:ext uri="{FF2B5EF4-FFF2-40B4-BE49-F238E27FC236}">
                <a16:creationId xmlns:a16="http://schemas.microsoft.com/office/drawing/2014/main" id="{609EF738-7B4C-B81F-18C7-319839A48748}"/>
              </a:ext>
            </a:extLst>
          </p:cNvPr>
          <p:cNvSpPr/>
          <p:nvPr/>
        </p:nvSpPr>
        <p:spPr>
          <a:xfrm>
            <a:off x="1060828" y="2850599"/>
            <a:ext cx="9831842" cy="408623"/>
          </a:xfrm>
          <a:prstGeom prst="round2Diag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8A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EEMM (</a:t>
            </a:r>
            <a:r>
              <a:rPr lang="en-US" b="1" i="1" dirty="0" err="1">
                <a:solidFill>
                  <a:srgbClr val="8A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Agencias</a:t>
            </a:r>
            <a:r>
              <a:rPr lang="en-US" b="1" i="1" dirty="0">
                <a:solidFill>
                  <a:srgbClr val="8A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8A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nacionales</a:t>
            </a:r>
            <a:r>
              <a:rPr lang="en-US" b="1" i="1" dirty="0">
                <a:solidFill>
                  <a:srgbClr val="8A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b="1" i="1" dirty="0" err="1">
                <a:solidFill>
                  <a:srgbClr val="8A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b="1" i="1" dirty="0">
                <a:solidFill>
                  <a:srgbClr val="8A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TACs y la EMA </a:t>
            </a:r>
            <a:r>
              <a:rPr lang="en-US" b="1" i="1" dirty="0" err="1">
                <a:solidFill>
                  <a:srgbClr val="8A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deben</a:t>
            </a:r>
            <a:r>
              <a:rPr lang="en-US" b="1" i="1" dirty="0">
                <a:solidFill>
                  <a:srgbClr val="8A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8A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emplear</a:t>
            </a:r>
            <a:r>
              <a:rPr lang="en-US" b="1" i="1" dirty="0">
                <a:solidFill>
                  <a:srgbClr val="8A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8A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estándares</a:t>
            </a:r>
            <a:r>
              <a:rPr lang="en-US" b="1" i="1" dirty="0">
                <a:solidFill>
                  <a:srgbClr val="8A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ISO IDMP </a:t>
            </a:r>
          </a:p>
        </p:txBody>
      </p:sp>
      <p:sp>
        <p:nvSpPr>
          <p:cNvPr id="3" name="7 Rectángulo redondeado">
            <a:extLst>
              <a:ext uri="{FF2B5EF4-FFF2-40B4-BE49-F238E27FC236}">
                <a16:creationId xmlns:a16="http://schemas.microsoft.com/office/drawing/2014/main" id="{4D4ED84F-A0F2-8FC1-AF38-9CD964B4D7BA}"/>
              </a:ext>
            </a:extLst>
          </p:cNvPr>
          <p:cNvSpPr/>
          <p:nvPr/>
        </p:nvSpPr>
        <p:spPr>
          <a:xfrm>
            <a:off x="949923" y="1711995"/>
            <a:ext cx="9942747" cy="851297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REGLAMENTO DE EJECUCIÓN (UE) No 520/2012</a:t>
            </a:r>
            <a:r>
              <a:rPr lang="es-E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sobre la realización de las actividades de farmacovigilancia previstas en el Reglamento (CE) no 726/2004 y en la Directiva 2001/83/CE</a:t>
            </a:r>
            <a:endParaRPr lang="es-E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273F3F8-B023-76AA-2AB4-BE2ECF28BADA}"/>
              </a:ext>
            </a:extLst>
          </p:cNvPr>
          <p:cNvSpPr txBox="1"/>
          <p:nvPr/>
        </p:nvSpPr>
        <p:spPr>
          <a:xfrm>
            <a:off x="-300251" y="512490"/>
            <a:ext cx="4145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Legislación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D5A600E6-7208-6677-9F6E-A6D077C3E9FF}"/>
              </a:ext>
            </a:extLst>
          </p:cNvPr>
          <p:cNvSpPr/>
          <p:nvPr/>
        </p:nvSpPr>
        <p:spPr>
          <a:xfrm>
            <a:off x="1196948" y="4425840"/>
            <a:ext cx="9559601" cy="1215343"/>
          </a:xfrm>
          <a:prstGeom prst="roundRect">
            <a:avLst>
              <a:gd name="adj" fmla="val 942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use of internationally agreed terminology, format and standards should facilitate </a:t>
            </a:r>
            <a:r>
              <a:rPr lang="en-US" sz="1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interoperability of systems used for the performance of pharmacovigilance activities and avoids the duplication </a:t>
            </a:r>
            <a:r>
              <a:rPr lang="en-US" sz="1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encoding activities.</a:t>
            </a:r>
          </a:p>
          <a:p>
            <a:pPr algn="ctr"/>
            <a:r>
              <a:rPr lang="en-US" sz="1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should also allow for an </a:t>
            </a:r>
            <a:r>
              <a:rPr lang="en-US" sz="1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easier information exchange between regulatory authorities </a:t>
            </a:r>
            <a:r>
              <a:rPr lang="en-US" sz="1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an international level”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99107E-180C-CCAA-4D2F-D9A0B06CB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5481541" y="3671446"/>
            <a:ext cx="1009517" cy="34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71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E5705C-817D-D780-8642-0EF2BF336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19"/>
          <a:stretch/>
        </p:blipFill>
        <p:spPr>
          <a:xfrm>
            <a:off x="90776" y="1938043"/>
            <a:ext cx="3778436" cy="3662763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D6E1670B-2B00-4C1D-B972-E9F56754F2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045" t="7032" r="13940" b="13437"/>
          <a:stretch/>
        </p:blipFill>
        <p:spPr>
          <a:xfrm>
            <a:off x="4073002" y="4636413"/>
            <a:ext cx="1123700" cy="1222709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D8599B56-A2D1-4055-AC09-F60DEF0DE1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0552" t="9076" r="10478" b="5954"/>
          <a:stretch/>
        </p:blipFill>
        <p:spPr>
          <a:xfrm>
            <a:off x="4145010" y="1396053"/>
            <a:ext cx="930836" cy="1092106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153AAB6F-4104-4289-A6FA-0DE884D5C5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8918" t="13503" r="5144" b="7099"/>
          <a:stretch/>
        </p:blipFill>
        <p:spPr>
          <a:xfrm>
            <a:off x="4145010" y="3628301"/>
            <a:ext cx="1102324" cy="1039521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A954E665-FAE7-4090-8D6F-2E4A2A3CBFB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5010" y="2548181"/>
            <a:ext cx="867584" cy="923750"/>
          </a:xfrm>
          <a:prstGeom prst="rect">
            <a:avLst/>
          </a:prstGeom>
        </p:spPr>
      </p:pic>
      <p:sp>
        <p:nvSpPr>
          <p:cNvPr id="8" name="11 CuadroTexto"/>
          <p:cNvSpPr txBox="1"/>
          <p:nvPr/>
        </p:nvSpPr>
        <p:spPr>
          <a:xfrm>
            <a:off x="5128381" y="4168980"/>
            <a:ext cx="930836" cy="276999"/>
          </a:xfrm>
          <a:prstGeom prst="rect">
            <a:avLst/>
          </a:prstGeom>
          <a:solidFill>
            <a:srgbClr val="92D05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rgbClr val="304168"/>
                </a:solidFill>
                <a:latin typeface="Montserrat" pitchFamily="2" charset="0"/>
              </a:rPr>
              <a:t>ACTIVO</a:t>
            </a:r>
          </a:p>
        </p:txBody>
      </p:sp>
      <p:sp>
        <p:nvSpPr>
          <p:cNvPr id="9" name="12 CuadroTexto"/>
          <p:cNvSpPr txBox="1"/>
          <p:nvPr/>
        </p:nvSpPr>
        <p:spPr>
          <a:xfrm>
            <a:off x="5128381" y="5249100"/>
            <a:ext cx="930836" cy="276999"/>
          </a:xfrm>
          <a:prstGeom prst="rect">
            <a:avLst/>
          </a:prstGeom>
          <a:solidFill>
            <a:srgbClr val="92D05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304168"/>
                </a:solidFill>
                <a:latin typeface="Montserrat" pitchFamily="2" charset="0"/>
              </a:rPr>
              <a:t>ACTIVO</a:t>
            </a:r>
          </a:p>
        </p:txBody>
      </p:sp>
      <p:sp>
        <p:nvSpPr>
          <p:cNvPr id="12" name="16 Rectángulo"/>
          <p:cNvSpPr/>
          <p:nvPr/>
        </p:nvSpPr>
        <p:spPr>
          <a:xfrm>
            <a:off x="7746422" y="2871240"/>
            <a:ext cx="4430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i="1" dirty="0">
                <a:solidFill>
                  <a:srgbClr val="002060"/>
                </a:solidFill>
                <a:latin typeface="Montserrat" pitchFamily="2" charset="0"/>
              </a:rPr>
              <a:t>Identificación de los medicamentos de acuerdo con su </a:t>
            </a:r>
            <a:r>
              <a:rPr lang="es-ES" sz="1200" b="1" i="1" u="sng" dirty="0">
                <a:solidFill>
                  <a:srgbClr val="002060"/>
                </a:solidFill>
                <a:latin typeface="Montserrat" pitchFamily="2" charset="0"/>
              </a:rPr>
              <a:t>información regulatoria autorizada </a:t>
            </a:r>
          </a:p>
        </p:txBody>
      </p:sp>
      <p:sp>
        <p:nvSpPr>
          <p:cNvPr id="16" name="20 CuadroTexto"/>
          <p:cNvSpPr txBox="1"/>
          <p:nvPr/>
        </p:nvSpPr>
        <p:spPr>
          <a:xfrm>
            <a:off x="5129460" y="2049390"/>
            <a:ext cx="930836" cy="276999"/>
          </a:xfrm>
          <a:prstGeom prst="rect">
            <a:avLst/>
          </a:prstGeom>
          <a:solidFill>
            <a:srgbClr val="92D05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304168"/>
                </a:solidFill>
                <a:latin typeface="Montserrat" pitchFamily="2" charset="0"/>
              </a:rPr>
              <a:t>ACTIVO</a:t>
            </a:r>
          </a:p>
        </p:txBody>
      </p:sp>
      <p:sp>
        <p:nvSpPr>
          <p:cNvPr id="17" name="Flowchart: Alternate Process 13">
            <a:extLst>
              <a:ext uri="{FF2B5EF4-FFF2-40B4-BE49-F238E27FC236}">
                <a16:creationId xmlns:a16="http://schemas.microsoft.com/office/drawing/2014/main" id="{E068B128-813F-4952-BC70-8547A1F8CC9F}"/>
              </a:ext>
            </a:extLst>
          </p:cNvPr>
          <p:cNvSpPr/>
          <p:nvPr/>
        </p:nvSpPr>
        <p:spPr bwMode="auto">
          <a:xfrm>
            <a:off x="1198113" y="993468"/>
            <a:ext cx="1724154" cy="763381"/>
          </a:xfrm>
          <a:prstGeom prst="flowChartAlternateProcess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Montserrat" pitchFamily="2" charset="0"/>
              </a:rPr>
              <a:t>SPOR</a:t>
            </a: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pic>
        <p:nvPicPr>
          <p:cNvPr id="19" name="Imagen 9" descr="Logotipo&#10;&#10;Descripción generada automáticamente">
            <a:extLst>
              <a:ext uri="{FF2B5EF4-FFF2-40B4-BE49-F238E27FC236}">
                <a16:creationId xmlns:a16="http://schemas.microsoft.com/office/drawing/2014/main" id="{6A792ADD-601E-2D4E-BD8B-474CD2ED628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819626" y="-29013"/>
            <a:ext cx="1372374" cy="1294891"/>
          </a:xfrm>
          <a:prstGeom prst="rect">
            <a:avLst/>
          </a:prstGeom>
        </p:spPr>
      </p:pic>
      <p:sp>
        <p:nvSpPr>
          <p:cNvPr id="20" name="Abrir llave 19"/>
          <p:cNvSpPr/>
          <p:nvPr/>
        </p:nvSpPr>
        <p:spPr>
          <a:xfrm>
            <a:off x="3329848" y="1152643"/>
            <a:ext cx="818866" cy="4969058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" descr="Agencia Europea de Medicamentos (EMA) | Unión Europe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390" y="704238"/>
            <a:ext cx="578458" cy="57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lowchart: Alternate Process 13">
            <a:extLst>
              <a:ext uri="{FF2B5EF4-FFF2-40B4-BE49-F238E27FC236}">
                <a16:creationId xmlns:a16="http://schemas.microsoft.com/office/drawing/2014/main" id="{E068B128-813F-4952-BC70-8547A1F8CC9F}"/>
              </a:ext>
            </a:extLst>
          </p:cNvPr>
          <p:cNvSpPr/>
          <p:nvPr/>
        </p:nvSpPr>
        <p:spPr bwMode="auto">
          <a:xfrm>
            <a:off x="6374048" y="1671377"/>
            <a:ext cx="1372374" cy="732947"/>
          </a:xfrm>
          <a:prstGeom prst="flowChartAlternateProcess">
            <a:avLst/>
          </a:prstGeom>
          <a:solidFill>
            <a:srgbClr val="D4847D"/>
          </a:solidFill>
          <a:ln w="19050" cap="flat" cmpd="sng" algn="ctr">
            <a:solidFill>
              <a:srgbClr val="D4847D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chemeClr val="bg1"/>
                </a:solidFill>
                <a:latin typeface="Montserrat" pitchFamily="2" charset="0"/>
              </a:rPr>
              <a:t>SMS</a:t>
            </a:r>
            <a:endParaRPr kumimoji="0" lang="en-GB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sp>
        <p:nvSpPr>
          <p:cNvPr id="25" name="Flowchart: Alternate Process 13">
            <a:extLst>
              <a:ext uri="{FF2B5EF4-FFF2-40B4-BE49-F238E27FC236}">
                <a16:creationId xmlns:a16="http://schemas.microsoft.com/office/drawing/2014/main" id="{E068B128-813F-4952-BC70-8547A1F8CC9F}"/>
              </a:ext>
            </a:extLst>
          </p:cNvPr>
          <p:cNvSpPr/>
          <p:nvPr/>
        </p:nvSpPr>
        <p:spPr bwMode="auto">
          <a:xfrm>
            <a:off x="6374048" y="2739327"/>
            <a:ext cx="1372374" cy="732947"/>
          </a:xfrm>
          <a:prstGeom prst="flowChartAlternateProcess">
            <a:avLst/>
          </a:prstGeom>
          <a:solidFill>
            <a:srgbClr val="D4847D"/>
          </a:solidFill>
          <a:ln w="19050" cap="flat" cmpd="sng" algn="ctr">
            <a:solidFill>
              <a:srgbClr val="D4847D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chemeClr val="bg1"/>
                </a:solidFill>
                <a:latin typeface="Montserrat" pitchFamily="2" charset="0"/>
              </a:rPr>
              <a:t>PMS</a:t>
            </a:r>
            <a:endParaRPr kumimoji="0" lang="en-GB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sp>
        <p:nvSpPr>
          <p:cNvPr id="26" name="Flowchart: Alternate Process 13">
            <a:extLst>
              <a:ext uri="{FF2B5EF4-FFF2-40B4-BE49-F238E27FC236}">
                <a16:creationId xmlns:a16="http://schemas.microsoft.com/office/drawing/2014/main" id="{E068B128-813F-4952-BC70-8547A1F8CC9F}"/>
              </a:ext>
            </a:extLst>
          </p:cNvPr>
          <p:cNvSpPr/>
          <p:nvPr/>
        </p:nvSpPr>
        <p:spPr bwMode="auto">
          <a:xfrm>
            <a:off x="6374048" y="3837500"/>
            <a:ext cx="1372374" cy="732947"/>
          </a:xfrm>
          <a:prstGeom prst="flowChartAlternateProcess">
            <a:avLst/>
          </a:prstGeom>
          <a:solidFill>
            <a:srgbClr val="D4847D"/>
          </a:solidFill>
          <a:ln w="19050" cap="flat" cmpd="sng" algn="ctr">
            <a:solidFill>
              <a:srgbClr val="D4847D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chemeClr val="bg1"/>
                </a:solidFill>
                <a:latin typeface="Montserrat" pitchFamily="2" charset="0"/>
              </a:rPr>
              <a:t>OMS</a:t>
            </a:r>
            <a:endParaRPr kumimoji="0" lang="en-GB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sp>
        <p:nvSpPr>
          <p:cNvPr id="27" name="Flowchart: Alternate Process 13">
            <a:extLst>
              <a:ext uri="{FF2B5EF4-FFF2-40B4-BE49-F238E27FC236}">
                <a16:creationId xmlns:a16="http://schemas.microsoft.com/office/drawing/2014/main" id="{E068B128-813F-4952-BC70-8547A1F8CC9F}"/>
              </a:ext>
            </a:extLst>
          </p:cNvPr>
          <p:cNvSpPr/>
          <p:nvPr/>
        </p:nvSpPr>
        <p:spPr bwMode="auto">
          <a:xfrm>
            <a:off x="6374048" y="4864524"/>
            <a:ext cx="1372374" cy="732947"/>
          </a:xfrm>
          <a:prstGeom prst="flowChartAlternateProcess">
            <a:avLst/>
          </a:prstGeom>
          <a:solidFill>
            <a:srgbClr val="D4847D"/>
          </a:solidFill>
          <a:ln w="19050" cap="flat" cmpd="sng" algn="ctr">
            <a:solidFill>
              <a:srgbClr val="D4847D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chemeClr val="bg1"/>
                </a:solidFill>
                <a:latin typeface="Montserrat" pitchFamily="2" charset="0"/>
              </a:rPr>
              <a:t>RMS</a:t>
            </a:r>
            <a:endParaRPr kumimoji="0" lang="en-GB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sp>
        <p:nvSpPr>
          <p:cNvPr id="2" name="20 CuadroTexto">
            <a:extLst>
              <a:ext uri="{FF2B5EF4-FFF2-40B4-BE49-F238E27FC236}">
                <a16:creationId xmlns:a16="http://schemas.microsoft.com/office/drawing/2014/main" id="{AE20A5E8-B437-004F-0423-883862A2E8C8}"/>
              </a:ext>
            </a:extLst>
          </p:cNvPr>
          <p:cNvSpPr txBox="1"/>
          <p:nvPr/>
        </p:nvSpPr>
        <p:spPr>
          <a:xfrm>
            <a:off x="5128381" y="3031660"/>
            <a:ext cx="930836" cy="276999"/>
          </a:xfrm>
          <a:prstGeom prst="rect">
            <a:avLst/>
          </a:prstGeom>
          <a:solidFill>
            <a:srgbClr val="92D05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304168"/>
                </a:solidFill>
                <a:latin typeface="Montserrat" pitchFamily="2" charset="0"/>
              </a:rPr>
              <a:t>ACTIVO</a:t>
            </a:r>
          </a:p>
        </p:txBody>
      </p:sp>
    </p:spTree>
    <p:extLst>
      <p:ext uri="{BB962C8B-B14F-4D97-AF65-F5344CB8AC3E}">
        <p14:creationId xmlns:p14="http://schemas.microsoft.com/office/powerpoint/2010/main" val="1092766823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B752E"/>
        </a:solidFill>
        <a:ln>
          <a:noFill/>
        </a:ln>
        <a:scene3d>
          <a:camera prst="orthographicFront"/>
          <a:lightRig rig="threePt" dir="t"/>
        </a:scene3d>
        <a:sp3d z="6350">
          <a:extrusionClr>
            <a:srgbClr val="EB752E"/>
          </a:extrusionClr>
          <a:contourClr>
            <a:srgbClr val="EB752E"/>
          </a:contourClr>
        </a:sp3d>
      </a:spPr>
      <a:bodyPr spcFirstLastPara="0" vert="horz" wrap="square" lIns="953223" tIns="2097167" rIns="953223" bIns="266856" numCol="1" spcCol="1270" rtlCol="0" anchor="ctr" anchorCtr="0">
        <a:noAutofit/>
        <a:flatTx/>
      </a:bodyPr>
      <a:lstStyle>
        <a:defPPr marL="0" indent="0" algn="ctr" defTabSz="2667000">
          <a:lnSpc>
            <a:spcPct val="90000"/>
          </a:lnSpc>
          <a:spcBef>
            <a:spcPct val="0"/>
          </a:spcBef>
          <a:spcAft>
            <a:spcPct val="35000"/>
          </a:spcAft>
          <a:buNone/>
          <a:defRPr sz="6000" kern="1200" dirty="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2">
            <a:hueOff val="0"/>
            <a:satOff val="0"/>
            <a:lumOff val="0"/>
            <a:alphaOff val="0"/>
          </a:schemeClr>
        </a:fillRef>
        <a:effectRef idx="0">
          <a:schemeClr val="accent2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ersonalizado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B355D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7799</TotalTime>
  <Words>2546</Words>
  <Application>Microsoft Office PowerPoint</Application>
  <PresentationFormat>Panorámica</PresentationFormat>
  <Paragraphs>400</Paragraphs>
  <Slides>46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46</vt:i4>
      </vt:variant>
    </vt:vector>
  </HeadingPairs>
  <TitlesOfParts>
    <vt:vector size="57" baseType="lpstr">
      <vt:lpstr>Arial</vt:lpstr>
      <vt:lpstr>Calibri</vt:lpstr>
      <vt:lpstr>Calibri Light</vt:lpstr>
      <vt:lpstr>Montserrat</vt:lpstr>
      <vt:lpstr>Montserrat Black</vt:lpstr>
      <vt:lpstr>Montserrat ExtraBold</vt:lpstr>
      <vt:lpstr>Montserrat Medium</vt:lpstr>
      <vt:lpstr>STIXGeneral-Regular</vt:lpstr>
      <vt:lpstr>Wingdings</vt:lpstr>
      <vt:lpstr>Diseño personalizado</vt:lpstr>
      <vt:lpstr>1_Diseño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Pérez Pérez, Blanca</cp:lastModifiedBy>
  <cp:revision>671</cp:revision>
  <dcterms:created xsi:type="dcterms:W3CDTF">2019-04-02T10:34:32Z</dcterms:created>
  <dcterms:modified xsi:type="dcterms:W3CDTF">2025-03-27T13:28:17Z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49ecdd8-7e7f-4ab0-a561-1e62482c519f_Enabled">
    <vt:lpwstr>true</vt:lpwstr>
  </property>
  <property fmtid="{D5CDD505-2E9C-101B-9397-08002B2CF9AE}" pid="3" name="MSIP_Label_449ecdd8-7e7f-4ab0-a561-1e62482c519f_SetDate">
    <vt:lpwstr>2025-03-10T16:14:56Z</vt:lpwstr>
  </property>
  <property fmtid="{D5CDD505-2E9C-101B-9397-08002B2CF9AE}" pid="4" name="MSIP_Label_449ecdd8-7e7f-4ab0-a561-1e62482c519f_Method">
    <vt:lpwstr>Standard</vt:lpwstr>
  </property>
  <property fmtid="{D5CDD505-2E9C-101B-9397-08002B2CF9AE}" pid="5" name="MSIP_Label_449ecdd8-7e7f-4ab0-a561-1e62482c519f_Name">
    <vt:lpwstr>Público</vt:lpwstr>
  </property>
  <property fmtid="{D5CDD505-2E9C-101B-9397-08002B2CF9AE}" pid="6" name="MSIP_Label_449ecdd8-7e7f-4ab0-a561-1e62482c519f_SiteId">
    <vt:lpwstr>2d3b50e0-6ef4-4ebc-9246-7d1cbb77089c</vt:lpwstr>
  </property>
  <property fmtid="{D5CDD505-2E9C-101B-9397-08002B2CF9AE}" pid="7" name="MSIP_Label_449ecdd8-7e7f-4ab0-a561-1e62482c519f_ActionId">
    <vt:lpwstr>449c77b0-838a-48ec-af48-a5b3ddd97548</vt:lpwstr>
  </property>
  <property fmtid="{D5CDD505-2E9C-101B-9397-08002B2CF9AE}" pid="8" name="MSIP_Label_449ecdd8-7e7f-4ab0-a561-1e62482c519f_ContentBits">
    <vt:lpwstr>0</vt:lpwstr>
  </property>
  <property fmtid="{D5CDD505-2E9C-101B-9397-08002B2CF9AE}" pid="9" name="MSIP_Label_449ecdd8-7e7f-4ab0-a561-1e62482c519f_Tag">
    <vt:lpwstr>10, 3, 0, 1</vt:lpwstr>
  </property>
</Properties>
</file>