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9" r:id="rId2"/>
    <p:sldId id="370" r:id="rId3"/>
    <p:sldId id="371" r:id="rId4"/>
    <p:sldId id="321" r:id="rId5"/>
    <p:sldId id="343" r:id="rId6"/>
    <p:sldId id="310" r:id="rId7"/>
    <p:sldId id="299" r:id="rId8"/>
    <p:sldId id="325" r:id="rId9"/>
    <p:sldId id="324" r:id="rId10"/>
    <p:sldId id="340" r:id="rId11"/>
    <p:sldId id="360" r:id="rId12"/>
    <p:sldId id="372" r:id="rId13"/>
    <p:sldId id="361" r:id="rId14"/>
    <p:sldId id="368" r:id="rId15"/>
    <p:sldId id="275" r:id="rId16"/>
    <p:sldId id="367" r:id="rId17"/>
    <p:sldId id="366" r:id="rId18"/>
    <p:sldId id="375" r:id="rId19"/>
    <p:sldId id="37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ázaro Salcedo, Isabel" initials="LSI" lastIdx="1" clrIdx="0">
    <p:extLst>
      <p:ext uri="{19B8F6BF-5375-455C-9EA6-DF929625EA0E}">
        <p15:presenceInfo xmlns:p15="http://schemas.microsoft.com/office/powerpoint/2012/main" userId="S-1-5-21-2739251355-1995073562-2410344283-10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 autoAdjust="0"/>
    <p:restoredTop sz="85006" autoAdjust="0"/>
  </p:normalViewPr>
  <p:slideViewPr>
    <p:cSldViewPr>
      <p:cViewPr varScale="1">
        <p:scale>
          <a:sx n="76" d="100"/>
          <a:sy n="76" d="100"/>
        </p:scale>
        <p:origin x="64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register.ema.europa.eu/identityiq/help/selfregister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register.ema.europa.eu/identityiq/help/selfregister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C649F-1020-B548-825A-F7C8B74CF6D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4DE3E0-AE1E-9342-B727-32BE50899FDD}">
      <dgm:prSet phldrT="[Texto]" custT="1"/>
      <dgm:spPr>
        <a:solidFill>
          <a:srgbClr val="B4CFDB"/>
        </a:solidFill>
        <a:ln>
          <a:noFill/>
        </a:ln>
      </dgm:spPr>
      <dgm:t>
        <a:bodyPr/>
        <a:lstStyle/>
        <a:p>
          <a:r>
            <a:rPr lang="es-ES" sz="2000" b="1" i="0" dirty="0" smtClean="0">
              <a:solidFill>
                <a:srgbClr val="002060"/>
              </a:solidFill>
              <a:latin typeface="Montserrat Medium" pitchFamily="2" charset="77"/>
            </a:rPr>
            <a:t>NO AFILIADO</a:t>
          </a:r>
          <a:endParaRPr lang="es-ES" sz="2000" b="1" i="0" dirty="0">
            <a:solidFill>
              <a:srgbClr val="002060"/>
            </a:solidFill>
            <a:latin typeface="Montserrat Medium" pitchFamily="2" charset="77"/>
          </a:endParaRPr>
        </a:p>
      </dgm:t>
    </dgm:pt>
    <dgm:pt modelId="{B161155D-CFD6-274B-9A71-AEBE8D3CAC3C}" type="parTrans" cxnId="{C26E39F9-B9CF-B94F-990E-7C08ABB527A4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689B0B16-9EDD-0A4F-A3F0-53356691B850}" type="sibTrans" cxnId="{C26E39F9-B9CF-B94F-990E-7C08ABB527A4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831B7E2F-E860-3449-9D29-BADA9BEAB5FE}">
      <dgm:prSet phldrT="[Texto]" custT="1"/>
      <dgm:spPr>
        <a:solidFill>
          <a:srgbClr val="B4CFDB"/>
        </a:solidFill>
        <a:ln>
          <a:noFill/>
        </a:ln>
      </dgm:spPr>
      <dgm:t>
        <a:bodyPr/>
        <a:lstStyle/>
        <a:p>
          <a:r>
            <a:rPr lang="es-ES" sz="2400" b="1" i="0" dirty="0" smtClean="0">
              <a:solidFill>
                <a:srgbClr val="002060"/>
              </a:solidFill>
              <a:latin typeface="Montserrat Medium" pitchFamily="2" charset="77"/>
            </a:rPr>
            <a:t>SUPER USER</a:t>
          </a:r>
        </a:p>
      </dgm:t>
    </dgm:pt>
    <dgm:pt modelId="{530857ED-9FCE-E349-99D3-C4FC4266B136}" type="parTrans" cxnId="{3DDB9A9E-C201-0F42-84BE-81DA80BE594E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44CD925B-53AA-C847-A75D-8A909C1936B2}" type="sibTrans" cxnId="{3DDB9A9E-C201-0F42-84BE-81DA80BE594E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54BBF380-3CE4-E94B-9E25-6AB16B63F0A6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err="1" smtClean="0">
              <a:solidFill>
                <a:srgbClr val="C00000"/>
              </a:solidFill>
              <a:latin typeface="Montserrat" pitchFamily="2" charset="0"/>
            </a:rPr>
            <a:t>Aprobado</a:t>
          </a:r>
          <a:r>
            <a:rPr lang="en-US" sz="1400" b="1" dirty="0" smtClean="0">
              <a:solidFill>
                <a:srgbClr val="C00000"/>
              </a:solidFill>
              <a:latin typeface="Montserrat" pitchFamily="2" charset="0"/>
            </a:rPr>
            <a:t> </a:t>
          </a:r>
          <a:r>
            <a:rPr lang="en-US" sz="1400" b="1" dirty="0" err="1" smtClean="0">
              <a:solidFill>
                <a:srgbClr val="C00000"/>
              </a:solidFill>
              <a:latin typeface="Montserrat" pitchFamily="2" charset="0"/>
            </a:rPr>
            <a:t>por</a:t>
          </a:r>
          <a:r>
            <a:rPr lang="en-US" sz="1400" b="1" dirty="0" smtClean="0">
              <a:solidFill>
                <a:srgbClr val="C00000"/>
              </a:solidFill>
              <a:latin typeface="Montserrat" pitchFamily="2" charset="0"/>
            </a:rPr>
            <a:t> EMA</a:t>
          </a:r>
          <a:endParaRPr lang="es-ES" sz="1400" b="0" i="0" dirty="0">
            <a:solidFill>
              <a:srgbClr val="C00000"/>
            </a:solidFill>
            <a:latin typeface="Montserrat Medium" pitchFamily="2" charset="77"/>
          </a:endParaRPr>
        </a:p>
      </dgm:t>
    </dgm:pt>
    <dgm:pt modelId="{9554B175-C654-D545-925E-DE17CBC51E2F}" type="parTrans" cxnId="{C7EF315F-83F0-3140-9694-A96613BB7CD4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3421CE55-D8D1-5841-87C8-79C5FBA5A22B}" type="sibTrans" cxnId="{C7EF315F-83F0-3140-9694-A96613BB7CD4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928D416F-C90A-E94B-9742-5A595C1E99AD}">
      <dgm:prSet phldrT="[Texto]" custT="1"/>
      <dgm:spPr>
        <a:solidFill>
          <a:srgbClr val="B4CFDB"/>
        </a:solidFill>
        <a:ln>
          <a:noFill/>
        </a:ln>
      </dgm:spPr>
      <dgm:t>
        <a:bodyPr/>
        <a:lstStyle/>
        <a:p>
          <a:r>
            <a:rPr lang="es-ES" sz="2800" b="1" i="0" dirty="0" smtClean="0">
              <a:solidFill>
                <a:srgbClr val="002060"/>
              </a:solidFill>
              <a:latin typeface="Montserrat Medium" pitchFamily="2" charset="77"/>
            </a:rPr>
            <a:t>USER</a:t>
          </a:r>
          <a:endParaRPr lang="es-ES" sz="2800" b="1" i="0" dirty="0">
            <a:solidFill>
              <a:srgbClr val="002060"/>
            </a:solidFill>
            <a:latin typeface="Montserrat Medium" pitchFamily="2" charset="77"/>
          </a:endParaRPr>
        </a:p>
      </dgm:t>
    </dgm:pt>
    <dgm:pt modelId="{B33F8FE0-7CDF-2C4E-83DB-883264B0EC28}" type="parTrans" cxnId="{12EEE321-605A-7A42-B7F3-3D447004FAB1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5BDD15C6-5C87-DE4F-B778-A4A0BED0B083}" type="sibTrans" cxnId="{12EEE321-605A-7A42-B7F3-3D447004FAB1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981C51F9-CE27-984A-B1CC-4A68AF422031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r>
            <a:rPr lang="en-US" sz="1400" b="1" dirty="0" err="1" smtClean="0">
              <a:solidFill>
                <a:srgbClr val="C00000"/>
              </a:solidFill>
              <a:latin typeface="Montserrat" pitchFamily="2" charset="0"/>
            </a:rPr>
            <a:t>Aprobado</a:t>
          </a:r>
          <a:r>
            <a:rPr lang="en-US" sz="1400" b="1" dirty="0" smtClean="0">
              <a:solidFill>
                <a:srgbClr val="C00000"/>
              </a:solidFill>
              <a:latin typeface="Montserrat" pitchFamily="2" charset="0"/>
            </a:rPr>
            <a:t> </a:t>
          </a:r>
          <a:r>
            <a:rPr lang="en-US" sz="1400" b="1" dirty="0" err="1" smtClean="0">
              <a:solidFill>
                <a:srgbClr val="C00000"/>
              </a:solidFill>
              <a:latin typeface="Montserrat" pitchFamily="2" charset="0"/>
            </a:rPr>
            <a:t>por</a:t>
          </a:r>
          <a:r>
            <a:rPr lang="en-US" sz="1400" b="1" dirty="0" smtClean="0">
              <a:solidFill>
                <a:srgbClr val="C00000"/>
              </a:solidFill>
              <a:latin typeface="Montserrat" pitchFamily="2" charset="0"/>
            </a:rPr>
            <a:t> Super User</a:t>
          </a:r>
          <a:endParaRPr lang="es-ES" sz="1400" b="0" i="0" dirty="0">
            <a:solidFill>
              <a:srgbClr val="C00000"/>
            </a:solidFill>
            <a:latin typeface="Montserrat Medium" pitchFamily="2" charset="77"/>
          </a:endParaRPr>
        </a:p>
      </dgm:t>
    </dgm:pt>
    <dgm:pt modelId="{68623751-CF1C-7747-8259-714F2CB4AEF4}" type="parTrans" cxnId="{F04480E8-4D0B-8446-9B2D-8F2144B14FD1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B6E8586F-83F0-784B-B634-89277A3D59F7}" type="sibTrans" cxnId="{F04480E8-4D0B-8446-9B2D-8F2144B14FD1}">
      <dgm:prSet/>
      <dgm:spPr/>
      <dgm:t>
        <a:bodyPr/>
        <a:lstStyle/>
        <a:p>
          <a:endParaRPr lang="es-ES" sz="700" b="0" i="0">
            <a:latin typeface="Montserrat Medium" pitchFamily="2" charset="77"/>
          </a:endParaRPr>
        </a:p>
      </dgm:t>
    </dgm:pt>
    <dgm:pt modelId="{F5236840-E6CC-49AF-878C-6E1DA88F5B90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u="sng" dirty="0" err="1" smtClean="0">
              <a:solidFill>
                <a:schemeClr val="tx2"/>
              </a:solidFill>
              <a:latin typeface="Montserrat" pitchFamily="2" charset="0"/>
            </a:rPr>
            <a:t>Crear</a:t>
          </a:r>
          <a:r>
            <a:rPr lang="en-US" sz="1400" b="1" u="sng" dirty="0" smtClean="0">
              <a:solidFill>
                <a:schemeClr val="tx2"/>
              </a:solidFill>
              <a:latin typeface="Montserrat" pitchFamily="2" charset="0"/>
            </a:rPr>
            <a:t>/</a:t>
          </a:r>
          <a:r>
            <a:rPr lang="en-US" sz="1400" b="1" u="sng" dirty="0" err="1" smtClean="0">
              <a:solidFill>
                <a:schemeClr val="tx2"/>
              </a:solidFill>
              <a:latin typeface="Montserrat" pitchFamily="2" charset="0"/>
            </a:rPr>
            <a:t>Actualizar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 </a:t>
          </a:r>
          <a:r>
            <a:rPr lang="en-US" sz="1400" b="1" dirty="0" err="1" smtClean="0">
              <a:solidFill>
                <a:schemeClr val="tx2"/>
              </a:solidFill>
              <a:latin typeface="Montserrat" pitchFamily="2" charset="0"/>
            </a:rPr>
            <a:t>cualquier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 entrada </a:t>
          </a:r>
          <a:r>
            <a:rPr lang="en-US" sz="1400" b="1" dirty="0" err="1" smtClean="0">
              <a:solidFill>
                <a:schemeClr val="tx2"/>
              </a:solidFill>
              <a:latin typeface="Montserrat" pitchFamily="2" charset="0"/>
            </a:rPr>
            <a:t>en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 OMS. </a:t>
          </a:r>
        </a:p>
      </dgm:t>
    </dgm:pt>
    <dgm:pt modelId="{F1DA1A31-1CF5-4698-8F73-8875A17EE5D4}" type="parTrans" cxnId="{D6C4B7A1-FC50-41FE-99AF-CD25FEF43BF5}">
      <dgm:prSet/>
      <dgm:spPr/>
      <dgm:t>
        <a:bodyPr/>
        <a:lstStyle/>
        <a:p>
          <a:endParaRPr lang="es-ES"/>
        </a:p>
      </dgm:t>
    </dgm:pt>
    <dgm:pt modelId="{3C70F6B6-433F-472C-9CBD-F6120580D366}" type="sibTrans" cxnId="{D6C4B7A1-FC50-41FE-99AF-CD25FEF43BF5}">
      <dgm:prSet/>
      <dgm:spPr/>
      <dgm:t>
        <a:bodyPr/>
        <a:lstStyle/>
        <a:p>
          <a:endParaRPr lang="es-ES"/>
        </a:p>
      </dgm:t>
    </dgm:pt>
    <dgm:pt modelId="{1B1D044A-3BD6-4D39-8016-DEB59D133170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err="1" smtClean="0">
              <a:solidFill>
                <a:schemeClr val="tx2"/>
              </a:solidFill>
              <a:latin typeface="Montserrat" pitchFamily="2" charset="0"/>
            </a:rPr>
            <a:t>Aprobar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/</a:t>
          </a:r>
          <a:r>
            <a:rPr lang="en-US" sz="1400" b="1" dirty="0" err="1" smtClean="0">
              <a:solidFill>
                <a:schemeClr val="tx2"/>
              </a:solidFill>
              <a:latin typeface="Montserrat" pitchFamily="2" charset="0"/>
            </a:rPr>
            <a:t>revocar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 solicitudes de User</a:t>
          </a:r>
        </a:p>
      </dgm:t>
    </dgm:pt>
    <dgm:pt modelId="{0DDD41F2-18FA-4D50-AF29-3A13F14E5045}" type="parTrans" cxnId="{4A8459DA-ECBB-4789-B217-88CD7D16C997}">
      <dgm:prSet/>
      <dgm:spPr/>
      <dgm:t>
        <a:bodyPr/>
        <a:lstStyle/>
        <a:p>
          <a:endParaRPr lang="es-ES"/>
        </a:p>
      </dgm:t>
    </dgm:pt>
    <dgm:pt modelId="{C495FC18-D088-4CD6-ADDB-B198A131B1E2}" type="sibTrans" cxnId="{4A8459DA-ECBB-4789-B217-88CD7D16C997}">
      <dgm:prSet/>
      <dgm:spPr/>
      <dgm:t>
        <a:bodyPr/>
        <a:lstStyle/>
        <a:p>
          <a:endParaRPr lang="es-ES"/>
        </a:p>
      </dgm:t>
    </dgm:pt>
    <dgm:pt modelId="{2ECCAD67-28C6-4FC1-B744-2C8278C5A71E}">
      <dgm:prSet custT="1"/>
      <dgm:spPr/>
      <dgm:t>
        <a:bodyPr/>
        <a:lstStyle/>
        <a:p>
          <a:r>
            <a:rPr lang="en-US" sz="1400" b="1" u="sng" dirty="0" err="1" smtClean="0">
              <a:solidFill>
                <a:schemeClr val="tx2"/>
              </a:solidFill>
              <a:latin typeface="Montserrat" pitchFamily="2" charset="0"/>
            </a:rPr>
            <a:t>Crear</a:t>
          </a:r>
          <a:r>
            <a:rPr lang="en-US" sz="1400" b="1" u="sng" dirty="0" smtClean="0">
              <a:solidFill>
                <a:schemeClr val="tx2"/>
              </a:solidFill>
              <a:latin typeface="Montserrat" pitchFamily="2" charset="0"/>
            </a:rPr>
            <a:t>/</a:t>
          </a:r>
          <a:r>
            <a:rPr lang="en-US" sz="1400" b="1" u="sng" dirty="0" err="1" smtClean="0">
              <a:solidFill>
                <a:schemeClr val="tx2"/>
              </a:solidFill>
              <a:latin typeface="Montserrat" pitchFamily="2" charset="0"/>
            </a:rPr>
            <a:t>Actualizar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 </a:t>
          </a:r>
          <a:r>
            <a:rPr lang="en-US" sz="1400" b="1" dirty="0" err="1" smtClean="0">
              <a:solidFill>
                <a:schemeClr val="tx2"/>
              </a:solidFill>
              <a:latin typeface="Montserrat" pitchFamily="2" charset="0"/>
            </a:rPr>
            <a:t>cualquier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 entrada </a:t>
          </a:r>
          <a:r>
            <a:rPr lang="en-US" sz="1400" b="1" dirty="0" err="1" smtClean="0">
              <a:solidFill>
                <a:schemeClr val="tx2"/>
              </a:solidFill>
              <a:latin typeface="Montserrat" pitchFamily="2" charset="0"/>
            </a:rPr>
            <a:t>en</a:t>
          </a:r>
          <a:r>
            <a:rPr lang="en-US" sz="1400" b="1" dirty="0" smtClean="0">
              <a:solidFill>
                <a:schemeClr val="tx2"/>
              </a:solidFill>
              <a:latin typeface="Montserrat" pitchFamily="2" charset="0"/>
            </a:rPr>
            <a:t> OMS. </a:t>
          </a:r>
        </a:p>
      </dgm:t>
    </dgm:pt>
    <dgm:pt modelId="{7B3B3F55-55CD-4BA2-B85D-4CE8D4A14364}" type="parTrans" cxnId="{ADD6FDAF-9D3C-446C-BB30-49F665F9237D}">
      <dgm:prSet/>
      <dgm:spPr/>
      <dgm:t>
        <a:bodyPr/>
        <a:lstStyle/>
        <a:p>
          <a:endParaRPr lang="es-ES"/>
        </a:p>
      </dgm:t>
    </dgm:pt>
    <dgm:pt modelId="{40148D67-9F13-4D2A-B9A1-A276AF8CE7F3}" type="sibTrans" cxnId="{ADD6FDAF-9D3C-446C-BB30-49F665F9237D}">
      <dgm:prSet/>
      <dgm:spPr/>
      <dgm:t>
        <a:bodyPr/>
        <a:lstStyle/>
        <a:p>
          <a:endParaRPr lang="es-ES"/>
        </a:p>
      </dgm:t>
    </dgm:pt>
    <dgm:pt modelId="{8D8387B2-7565-42E8-B3CF-1414D992E342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i="1" dirty="0" err="1" smtClean="0">
              <a:solidFill>
                <a:srgbClr val="C00000"/>
              </a:solidFill>
              <a:latin typeface="Montserrat" pitchFamily="2" charset="0"/>
            </a:rPr>
            <a:t>Self-register</a:t>
          </a:r>
          <a:r>
            <a:rPr lang="es-ES" sz="1400" b="1" i="1" dirty="0" smtClean="0">
              <a:solidFill>
                <a:srgbClr val="C00000"/>
              </a:solidFill>
              <a:latin typeface="Montserrat" pitchFamily="2" charset="0"/>
            </a:rPr>
            <a:t> en</a:t>
          </a:r>
          <a:r>
            <a:rPr lang="es-ES" sz="1400" b="1" dirty="0" smtClean="0">
              <a:solidFill>
                <a:srgbClr val="C00000"/>
              </a:solidFill>
              <a:latin typeface="Montserrat" pitchFamily="2" charset="0"/>
            </a:rPr>
            <a:t>  </a:t>
          </a:r>
          <a:r>
            <a:rPr lang="es-ES" sz="1400" b="1" i="1" dirty="0" smtClean="0">
              <a:solidFill>
                <a:srgbClr val="C00000"/>
              </a:solidFill>
              <a:latin typeface="Montserrat" pitchFamily="2" charset="0"/>
              <a:hlinkClick xmlns:r="http://schemas.openxmlformats.org/officeDocument/2006/relationships" r:id="rId1"/>
            </a:rPr>
            <a:t>EMA </a:t>
          </a:r>
          <a:r>
            <a:rPr lang="es-ES" sz="1400" b="1" i="1" dirty="0" err="1" smtClean="0">
              <a:solidFill>
                <a:srgbClr val="C00000"/>
              </a:solidFill>
              <a:latin typeface="Montserrat" pitchFamily="2" charset="0"/>
              <a:hlinkClick xmlns:r="http://schemas.openxmlformats.org/officeDocument/2006/relationships" r:id="rId1"/>
            </a:rPr>
            <a:t>Account</a:t>
          </a:r>
          <a:r>
            <a:rPr lang="es-ES" sz="1400" b="1" i="1" dirty="0" smtClean="0">
              <a:solidFill>
                <a:srgbClr val="C00000"/>
              </a:solidFill>
              <a:latin typeface="Montserrat" pitchFamily="2" charset="0"/>
              <a:hlinkClick xmlns:r="http://schemas.openxmlformats.org/officeDocument/2006/relationships" r:id="rId1"/>
            </a:rPr>
            <a:t> Management</a:t>
          </a:r>
          <a:r>
            <a:rPr lang="es-ES" sz="1400" b="1" i="1" dirty="0" smtClean="0">
              <a:solidFill>
                <a:srgbClr val="C00000"/>
              </a:solidFill>
              <a:latin typeface="Montserrat" pitchFamily="2" charset="0"/>
            </a:rPr>
            <a:t> (automático)</a:t>
          </a:r>
          <a:r>
            <a:rPr lang="es-ES" sz="1400" b="1" dirty="0" smtClean="0">
              <a:solidFill>
                <a:srgbClr val="C00000"/>
              </a:solidFill>
              <a:latin typeface="Montserrat" pitchFamily="2" charset="0"/>
            </a:rPr>
            <a:t>. </a:t>
          </a:r>
          <a:endParaRPr lang="es-ES" sz="1400" b="1" i="0" dirty="0">
            <a:solidFill>
              <a:srgbClr val="C00000"/>
            </a:solidFill>
            <a:latin typeface="Montserrat Medium" pitchFamily="2" charset="77"/>
          </a:endParaRPr>
        </a:p>
      </dgm:t>
    </dgm:pt>
    <dgm:pt modelId="{86E9A2A4-75B2-4685-8F7D-AA8E9B6F8BDF}" type="parTrans" cxnId="{A06463F2-48BA-4077-BA5F-2DD23F4CA76E}">
      <dgm:prSet/>
      <dgm:spPr/>
      <dgm:t>
        <a:bodyPr/>
        <a:lstStyle/>
        <a:p>
          <a:endParaRPr lang="es-ES"/>
        </a:p>
      </dgm:t>
    </dgm:pt>
    <dgm:pt modelId="{B23A2724-DFAA-4272-90D5-351453B40833}" type="sibTrans" cxnId="{A06463F2-48BA-4077-BA5F-2DD23F4CA76E}">
      <dgm:prSet/>
      <dgm:spPr/>
      <dgm:t>
        <a:bodyPr/>
        <a:lstStyle/>
        <a:p>
          <a:endParaRPr lang="es-ES"/>
        </a:p>
      </dgm:t>
    </dgm:pt>
    <dgm:pt modelId="{83C8628C-F6E0-4FEA-A34D-AF6927BC6ED7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400" dirty="0" smtClean="0">
            <a:latin typeface="Montserrat" pitchFamily="2" charset="0"/>
          </a:endParaRPr>
        </a:p>
      </dgm:t>
    </dgm:pt>
    <dgm:pt modelId="{2F40DA90-D0C6-4546-B127-7974EC0A89BB}" type="parTrans" cxnId="{31F990F3-C81C-4ADD-888B-012AB9230E55}">
      <dgm:prSet/>
      <dgm:spPr/>
      <dgm:t>
        <a:bodyPr/>
        <a:lstStyle/>
        <a:p>
          <a:endParaRPr lang="es-ES"/>
        </a:p>
      </dgm:t>
    </dgm:pt>
    <dgm:pt modelId="{F3ABEA66-A012-455A-9B3C-A189F2C82323}" type="sibTrans" cxnId="{31F990F3-C81C-4ADD-888B-012AB9230E55}">
      <dgm:prSet/>
      <dgm:spPr/>
      <dgm:t>
        <a:bodyPr/>
        <a:lstStyle/>
        <a:p>
          <a:endParaRPr lang="es-ES"/>
        </a:p>
      </dgm:t>
    </dgm:pt>
    <dgm:pt modelId="{A984DBB7-5318-4C71-B443-4CA714A4BC46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dirty="0" smtClean="0">
              <a:solidFill>
                <a:schemeClr val="tx2"/>
              </a:solidFill>
              <a:latin typeface="Montserrat" pitchFamily="2" charset="0"/>
            </a:rPr>
            <a:t>No está ligado a ninguna ORG. </a:t>
          </a:r>
          <a:endParaRPr lang="es-ES" sz="1400" b="0" i="0" dirty="0">
            <a:solidFill>
              <a:schemeClr val="tx2"/>
            </a:solidFill>
            <a:latin typeface="Montserrat Medium" pitchFamily="2" charset="77"/>
          </a:endParaRPr>
        </a:p>
      </dgm:t>
    </dgm:pt>
    <dgm:pt modelId="{46B7FEAF-BA0C-4FFB-9FCC-E7675C68EDEE}" type="parTrans" cxnId="{030A1FB2-CC77-45AD-A979-6A3038612DA1}">
      <dgm:prSet/>
      <dgm:spPr/>
      <dgm:t>
        <a:bodyPr/>
        <a:lstStyle/>
        <a:p>
          <a:endParaRPr lang="es-ES"/>
        </a:p>
      </dgm:t>
    </dgm:pt>
    <dgm:pt modelId="{EACA68D0-3E60-441C-BB87-0E88CBF67254}" type="sibTrans" cxnId="{030A1FB2-CC77-45AD-A979-6A3038612DA1}">
      <dgm:prSet/>
      <dgm:spPr/>
      <dgm:t>
        <a:bodyPr/>
        <a:lstStyle/>
        <a:p>
          <a:endParaRPr lang="es-ES"/>
        </a:p>
      </dgm:t>
    </dgm:pt>
    <dgm:pt modelId="{A7ADB90E-ABFA-4253-8FCB-5EFE4D0FD736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 smtClean="0">
              <a:solidFill>
                <a:schemeClr val="tx2"/>
              </a:solidFill>
              <a:latin typeface="Montserrat" pitchFamily="2" charset="0"/>
            </a:rPr>
            <a:t>Permite solicitar la </a:t>
          </a:r>
          <a:r>
            <a:rPr lang="es-ES" sz="1400" b="1" u="sng" dirty="0" smtClean="0">
              <a:solidFill>
                <a:schemeClr val="tx2"/>
              </a:solidFill>
              <a:latin typeface="Montserrat" pitchFamily="2" charset="0"/>
            </a:rPr>
            <a:t>CREACIÓN/MODIFICAR UNA ORGANIZACIÓN</a:t>
          </a:r>
          <a:r>
            <a:rPr lang="es-ES" sz="1400" b="1" u="none" dirty="0" smtClean="0">
              <a:solidFill>
                <a:schemeClr val="tx2"/>
              </a:solidFill>
              <a:latin typeface="Montserrat" pitchFamily="2" charset="0"/>
            </a:rPr>
            <a:t> </a:t>
          </a:r>
          <a:r>
            <a:rPr lang="es-ES" sz="1400" dirty="0" smtClean="0">
              <a:solidFill>
                <a:schemeClr val="tx2"/>
              </a:solidFill>
              <a:latin typeface="Montserrat" pitchFamily="2" charset="0"/>
            </a:rPr>
            <a:t>(avalada por documentación)</a:t>
          </a:r>
          <a:endParaRPr lang="es-ES" sz="1400" b="0" i="0" dirty="0">
            <a:solidFill>
              <a:schemeClr val="tx2"/>
            </a:solidFill>
            <a:latin typeface="Montserrat Medium" pitchFamily="2" charset="77"/>
          </a:endParaRPr>
        </a:p>
      </dgm:t>
    </dgm:pt>
    <dgm:pt modelId="{8E25B562-80D8-4243-A30B-5EBEED1121AB}" type="parTrans" cxnId="{CE700210-F839-4963-8045-0450338D964E}">
      <dgm:prSet/>
      <dgm:spPr/>
      <dgm:t>
        <a:bodyPr/>
        <a:lstStyle/>
        <a:p>
          <a:endParaRPr lang="es-ES"/>
        </a:p>
      </dgm:t>
    </dgm:pt>
    <dgm:pt modelId="{A72A1946-4C55-41CB-87E5-45500C246CE0}" type="sibTrans" cxnId="{CE700210-F839-4963-8045-0450338D964E}">
      <dgm:prSet/>
      <dgm:spPr/>
      <dgm:t>
        <a:bodyPr/>
        <a:lstStyle/>
        <a:p>
          <a:endParaRPr lang="es-ES"/>
        </a:p>
      </dgm:t>
    </dgm:pt>
    <dgm:pt modelId="{9C44D598-8679-4DF5-ADBA-CAA37923B03A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0" i="0" dirty="0">
            <a:solidFill>
              <a:srgbClr val="1E3C66"/>
            </a:solidFill>
            <a:latin typeface="Montserrat Medium" pitchFamily="2" charset="77"/>
          </a:endParaRPr>
        </a:p>
      </dgm:t>
    </dgm:pt>
    <dgm:pt modelId="{2E65A499-4993-41E6-B680-AB840308A571}" type="parTrans" cxnId="{C8591751-9615-4343-8AE4-A499FDFAABFC}">
      <dgm:prSet/>
      <dgm:spPr/>
      <dgm:t>
        <a:bodyPr/>
        <a:lstStyle/>
        <a:p>
          <a:endParaRPr lang="es-ES"/>
        </a:p>
      </dgm:t>
    </dgm:pt>
    <dgm:pt modelId="{8165343A-F64C-4DDF-A6CB-DD73B651E2B7}" type="sibTrans" cxnId="{C8591751-9615-4343-8AE4-A499FDFAABFC}">
      <dgm:prSet/>
      <dgm:spPr/>
      <dgm:t>
        <a:bodyPr/>
        <a:lstStyle/>
        <a:p>
          <a:endParaRPr lang="es-ES"/>
        </a:p>
      </dgm:t>
    </dgm:pt>
    <dgm:pt modelId="{5B0DEA8D-6210-466A-BA91-D8879BA47C2F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err="1" smtClean="0">
              <a:solidFill>
                <a:srgbClr val="C00000"/>
              </a:solidFill>
              <a:latin typeface="Montserrat" pitchFamily="2" charset="0"/>
            </a:rPr>
            <a:t>Carta</a:t>
          </a:r>
          <a:r>
            <a:rPr lang="en-US" sz="1400" b="1" dirty="0" smtClean="0">
              <a:solidFill>
                <a:srgbClr val="C00000"/>
              </a:solidFill>
              <a:latin typeface="Montserrat" pitchFamily="2" charset="0"/>
            </a:rPr>
            <a:t> de </a:t>
          </a:r>
          <a:r>
            <a:rPr lang="en-US" sz="1400" b="1" dirty="0" err="1" smtClean="0">
              <a:solidFill>
                <a:srgbClr val="C00000"/>
              </a:solidFill>
              <a:latin typeface="Montserrat" pitchFamily="2" charset="0"/>
            </a:rPr>
            <a:t>afilicación</a:t>
          </a:r>
          <a:r>
            <a:rPr lang="en-US" sz="1400" b="1" dirty="0" smtClean="0">
              <a:solidFill>
                <a:srgbClr val="C00000"/>
              </a:solidFill>
              <a:latin typeface="Montserrat" pitchFamily="2" charset="0"/>
            </a:rPr>
            <a:t> (el 1º) + email </a:t>
          </a:r>
          <a:r>
            <a:rPr lang="en-US" sz="1400" b="1" dirty="0" err="1" smtClean="0">
              <a:solidFill>
                <a:srgbClr val="C00000"/>
              </a:solidFill>
              <a:latin typeface="Montserrat" pitchFamily="2" charset="0"/>
            </a:rPr>
            <a:t>corporativo</a:t>
          </a:r>
          <a:endParaRPr lang="es-ES" sz="1400" b="0" i="0" dirty="0">
            <a:solidFill>
              <a:srgbClr val="C00000"/>
            </a:solidFill>
            <a:latin typeface="Montserrat Medium" pitchFamily="2" charset="77"/>
          </a:endParaRPr>
        </a:p>
      </dgm:t>
    </dgm:pt>
    <dgm:pt modelId="{6DC2E110-5362-4586-8A20-7DB1DD7AED59}" type="parTrans" cxnId="{106A7DD4-1D4A-4DAD-B51A-0A7D5D5AD6C2}">
      <dgm:prSet/>
      <dgm:spPr/>
      <dgm:t>
        <a:bodyPr/>
        <a:lstStyle/>
        <a:p>
          <a:endParaRPr lang="es-ES"/>
        </a:p>
      </dgm:t>
    </dgm:pt>
    <dgm:pt modelId="{3113FD1E-ECEE-450B-80EB-228BC3607F5B}" type="sibTrans" cxnId="{106A7DD4-1D4A-4DAD-B51A-0A7D5D5AD6C2}">
      <dgm:prSet/>
      <dgm:spPr/>
      <dgm:t>
        <a:bodyPr/>
        <a:lstStyle/>
        <a:p>
          <a:endParaRPr lang="es-ES"/>
        </a:p>
      </dgm:t>
    </dgm:pt>
    <dgm:pt modelId="{D26E4025-F8BE-4338-919A-9C51BE251092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chemeClr val="tx2"/>
              </a:solidFill>
              <a:latin typeface="Montserrat" pitchFamily="2" charset="0"/>
            </a:rPr>
            <a:t> Al </a:t>
          </a:r>
          <a:r>
            <a:rPr lang="en-US" sz="1400" dirty="0" err="1" smtClean="0">
              <a:solidFill>
                <a:schemeClr val="tx2"/>
              </a:solidFill>
              <a:latin typeface="Montserrat" pitchFamily="2" charset="0"/>
            </a:rPr>
            <a:t>menos</a:t>
          </a:r>
          <a:r>
            <a:rPr lang="en-US" sz="1400" dirty="0" smtClean="0">
              <a:solidFill>
                <a:schemeClr val="tx2"/>
              </a:solidFill>
              <a:latin typeface="Montserrat" pitchFamily="2" charset="0"/>
            </a:rPr>
            <a:t> 2 Super Users/</a:t>
          </a:r>
          <a:r>
            <a:rPr lang="en-US" sz="1400" dirty="0" err="1" smtClean="0">
              <a:solidFill>
                <a:schemeClr val="tx2"/>
              </a:solidFill>
              <a:latin typeface="Montserrat" pitchFamily="2" charset="0"/>
            </a:rPr>
            <a:t>organización</a:t>
          </a:r>
          <a:endParaRPr lang="en-US" sz="1400" b="1" dirty="0" smtClean="0">
            <a:solidFill>
              <a:schemeClr val="tx2"/>
            </a:solidFill>
            <a:latin typeface="Montserrat" pitchFamily="2" charset="0"/>
          </a:endParaRP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400" b="0" i="0" dirty="0">
            <a:solidFill>
              <a:srgbClr val="C00000"/>
            </a:solidFill>
            <a:latin typeface="Montserrat Medium" pitchFamily="2" charset="77"/>
          </a:endParaRPr>
        </a:p>
      </dgm:t>
    </dgm:pt>
    <dgm:pt modelId="{02B9B312-5A0F-44D7-9466-CE9473631BF9}" type="parTrans" cxnId="{A8876440-4623-4B83-91F5-0E29F92F7E77}">
      <dgm:prSet/>
      <dgm:spPr/>
      <dgm:t>
        <a:bodyPr/>
        <a:lstStyle/>
        <a:p>
          <a:endParaRPr lang="es-ES"/>
        </a:p>
      </dgm:t>
    </dgm:pt>
    <dgm:pt modelId="{0BD15ED3-9A20-4CE7-BD33-065DD30CD0F8}" type="sibTrans" cxnId="{A8876440-4623-4B83-91F5-0E29F92F7E77}">
      <dgm:prSet/>
      <dgm:spPr/>
      <dgm:t>
        <a:bodyPr/>
        <a:lstStyle/>
        <a:p>
          <a:endParaRPr lang="es-ES"/>
        </a:p>
      </dgm:t>
    </dgm:pt>
    <dgm:pt modelId="{99379543-7097-4913-90BE-EE94656451E6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r>
            <a:rPr lang="es-ES" sz="1400" b="1" dirty="0" smtClean="0">
              <a:solidFill>
                <a:schemeClr val="tx2"/>
              </a:solidFill>
              <a:latin typeface="Montserrat" pitchFamily="2" charset="0"/>
            </a:rPr>
            <a:t>Ver, descargar datos OMS</a:t>
          </a:r>
          <a:endParaRPr lang="es-ES" sz="1400" b="0" i="0" dirty="0">
            <a:solidFill>
              <a:srgbClr val="C00000"/>
            </a:solidFill>
            <a:latin typeface="Montserrat Medium" pitchFamily="2" charset="77"/>
          </a:endParaRPr>
        </a:p>
      </dgm:t>
    </dgm:pt>
    <dgm:pt modelId="{4819505A-B7E4-41DA-87EB-D7025005B960}" type="parTrans" cxnId="{E3579CF8-A719-4B84-AB87-222AF603C2F3}">
      <dgm:prSet/>
      <dgm:spPr/>
      <dgm:t>
        <a:bodyPr/>
        <a:lstStyle/>
        <a:p>
          <a:endParaRPr lang="es-ES"/>
        </a:p>
      </dgm:t>
    </dgm:pt>
    <dgm:pt modelId="{AB3F0448-89BA-48D1-87A6-B1BA05B5C30B}" type="sibTrans" cxnId="{E3579CF8-A719-4B84-AB87-222AF603C2F3}">
      <dgm:prSet/>
      <dgm:spPr/>
      <dgm:t>
        <a:bodyPr/>
        <a:lstStyle/>
        <a:p>
          <a:endParaRPr lang="es-ES"/>
        </a:p>
      </dgm:t>
    </dgm:pt>
    <dgm:pt modelId="{FD112F16-5731-4378-8D44-6BAB87356A2B}">
      <dgm:prSet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b="1" dirty="0" smtClean="0">
              <a:solidFill>
                <a:schemeClr val="tx2"/>
              </a:solidFill>
              <a:latin typeface="Montserrat" pitchFamily="2" charset="0"/>
            </a:rPr>
            <a:t>Ver, descargar datos OMS</a:t>
          </a:r>
          <a:endParaRPr lang="en-US" sz="1400" b="1" dirty="0" smtClean="0">
            <a:solidFill>
              <a:schemeClr val="tx2"/>
            </a:solidFill>
            <a:latin typeface="Montserrat" pitchFamily="2" charset="0"/>
          </a:endParaRPr>
        </a:p>
      </dgm:t>
    </dgm:pt>
    <dgm:pt modelId="{262AC1F3-BAC5-46BB-A75C-C37BFC3F3FAA}" type="parTrans" cxnId="{C0EB1515-2DCC-4AFF-B593-4AFA54105079}">
      <dgm:prSet/>
      <dgm:spPr/>
      <dgm:t>
        <a:bodyPr/>
        <a:lstStyle/>
        <a:p>
          <a:endParaRPr lang="es-ES"/>
        </a:p>
      </dgm:t>
    </dgm:pt>
    <dgm:pt modelId="{5F8162BD-3D96-4104-B0EA-4A7D3B7C7CC0}" type="sibTrans" cxnId="{C0EB1515-2DCC-4AFF-B593-4AFA54105079}">
      <dgm:prSet/>
      <dgm:spPr/>
      <dgm:t>
        <a:bodyPr/>
        <a:lstStyle/>
        <a:p>
          <a:endParaRPr lang="es-ES"/>
        </a:p>
      </dgm:t>
    </dgm:pt>
    <dgm:pt modelId="{E085AB07-0149-414B-8400-85FDF27BC3B3}">
      <dgm:prSet phldrT="[Texto]" custT="1"/>
      <dgm:spPr>
        <a:noFill/>
        <a:ln w="50800">
          <a:solidFill>
            <a:srgbClr val="B4CFDB"/>
          </a:solidFill>
          <a:prstDash val="dash"/>
        </a:ln>
      </dgm:spPr>
      <dgm:t>
        <a:bodyPr/>
        <a:lstStyle/>
        <a:p>
          <a:endParaRPr lang="es-ES" sz="1400" b="0" i="0" dirty="0">
            <a:solidFill>
              <a:srgbClr val="C00000"/>
            </a:solidFill>
            <a:latin typeface="Montserrat Medium" pitchFamily="2" charset="77"/>
          </a:endParaRPr>
        </a:p>
      </dgm:t>
    </dgm:pt>
    <dgm:pt modelId="{33BE697D-4B42-4067-A109-BA8E31760047}" type="parTrans" cxnId="{0A398EDD-6E98-42A9-B594-236C0DB3F08B}">
      <dgm:prSet/>
      <dgm:spPr/>
      <dgm:t>
        <a:bodyPr/>
        <a:lstStyle/>
        <a:p>
          <a:endParaRPr lang="es-ES"/>
        </a:p>
      </dgm:t>
    </dgm:pt>
    <dgm:pt modelId="{4C9416C4-C36D-4C33-AFF6-9F617A90A86A}" type="sibTrans" cxnId="{0A398EDD-6E98-42A9-B594-236C0DB3F08B}">
      <dgm:prSet/>
      <dgm:spPr/>
      <dgm:t>
        <a:bodyPr/>
        <a:lstStyle/>
        <a:p>
          <a:endParaRPr lang="es-ES"/>
        </a:p>
      </dgm:t>
    </dgm:pt>
    <dgm:pt modelId="{FCE4D23B-13B2-9C41-9076-BBA9EBE4915A}" type="pres">
      <dgm:prSet presAssocID="{8F6C649F-1020-B548-825A-F7C8B74CF6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7AC572-7D38-B44A-972E-FC522F128C09}" type="pres">
      <dgm:prSet presAssocID="{CC4DE3E0-AE1E-9342-B727-32BE50899FDD}" presName="composite" presStyleCnt="0"/>
      <dgm:spPr/>
    </dgm:pt>
    <dgm:pt modelId="{ECA3C659-FB78-374C-953D-8C9205BCF2E5}" type="pres">
      <dgm:prSet presAssocID="{CC4DE3E0-AE1E-9342-B727-32BE50899FDD}" presName="parentText" presStyleLbl="alignNode1" presStyleIdx="0" presStyleCnt="3" custLinFactNeighborX="-26213" custLinFactNeighborY="-51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090F48-1E79-3F42-B005-71D65EE21991}" type="pres">
      <dgm:prSet presAssocID="{CC4DE3E0-AE1E-9342-B727-32BE50899FDD}" presName="descendantText" presStyleLbl="alignAcc1" presStyleIdx="0" presStyleCnt="3" custScaleY="1031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568976-A3CA-2A44-B5F8-2A2F62997D43}" type="pres">
      <dgm:prSet presAssocID="{689B0B16-9EDD-0A4F-A3F0-53356691B850}" presName="sp" presStyleCnt="0"/>
      <dgm:spPr/>
    </dgm:pt>
    <dgm:pt modelId="{2CC73D7A-9951-9E49-B834-971DB17A09C0}" type="pres">
      <dgm:prSet presAssocID="{831B7E2F-E860-3449-9D29-BADA9BEAB5FE}" presName="composite" presStyleCnt="0"/>
      <dgm:spPr/>
    </dgm:pt>
    <dgm:pt modelId="{238906F5-27CF-F345-87CC-30A8B01214C4}" type="pres">
      <dgm:prSet presAssocID="{831B7E2F-E860-3449-9D29-BADA9BEAB5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8888F-5401-F14E-9B13-F38D919D700E}" type="pres">
      <dgm:prSet presAssocID="{831B7E2F-E860-3449-9D29-BADA9BEAB5FE}" presName="descendantText" presStyleLbl="alignAcc1" presStyleIdx="1" presStyleCnt="3" custScaleY="145734" custLinFactNeighborX="154" custLinFactNeighborY="6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2EF123-2E65-1A45-BC37-FB64277E4E0E}" type="pres">
      <dgm:prSet presAssocID="{44CD925B-53AA-C847-A75D-8A909C1936B2}" presName="sp" presStyleCnt="0"/>
      <dgm:spPr/>
    </dgm:pt>
    <dgm:pt modelId="{44767EA2-FC2A-6048-B939-014366D473EB}" type="pres">
      <dgm:prSet presAssocID="{928D416F-C90A-E94B-9742-5A595C1E99AD}" presName="composite" presStyleCnt="0"/>
      <dgm:spPr/>
    </dgm:pt>
    <dgm:pt modelId="{C0F3033D-C108-4342-B3DE-74E42DCC248D}" type="pres">
      <dgm:prSet presAssocID="{928D416F-C90A-E94B-9742-5A595C1E99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1A0C4-4FAE-9E4C-A930-AD190CDB412F}" type="pres">
      <dgm:prSet presAssocID="{928D416F-C90A-E94B-9742-5A595C1E99AD}" presName="descendantText" presStyleLbl="alignAcc1" presStyleIdx="2" presStyleCnt="3" custLinFactNeighborX="154" custLinFactNeighborY="78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F62465-24F1-44BA-91D1-56CC85477AD8}" type="presOf" srcId="{D26E4025-F8BE-4338-919A-9C51BE251092}" destId="{E928888F-5401-F14E-9B13-F38D919D700E}" srcOrd="0" destOrd="2" presId="urn:microsoft.com/office/officeart/2005/8/layout/chevron2"/>
    <dgm:cxn modelId="{4A8459DA-ECBB-4789-B217-88CD7D16C997}" srcId="{831B7E2F-E860-3449-9D29-BADA9BEAB5FE}" destId="{1B1D044A-3BD6-4D39-8016-DEB59D133170}" srcOrd="5" destOrd="0" parTransId="{0DDD41F2-18FA-4D50-AF29-3A13F14E5045}" sibTransId="{C495FC18-D088-4CD6-ADDB-B198A131B1E2}"/>
    <dgm:cxn modelId="{ADD6FDAF-9D3C-446C-BB30-49F665F9237D}" srcId="{928D416F-C90A-E94B-9742-5A595C1E99AD}" destId="{2ECCAD67-28C6-4FC1-B744-2C8278C5A71E}" srcOrd="3" destOrd="0" parTransId="{7B3B3F55-55CD-4BA2-B85D-4CE8D4A14364}" sibTransId="{40148D67-9F13-4D2A-B9A1-A276AF8CE7F3}"/>
    <dgm:cxn modelId="{E3579CF8-A719-4B84-AB87-222AF603C2F3}" srcId="{928D416F-C90A-E94B-9742-5A595C1E99AD}" destId="{99379543-7097-4913-90BE-EE94656451E6}" srcOrd="2" destOrd="0" parTransId="{4819505A-B7E4-41DA-87EB-D7025005B960}" sibTransId="{AB3F0448-89BA-48D1-87A6-B1BA05B5C30B}"/>
    <dgm:cxn modelId="{030A1FB2-CC77-45AD-A979-6A3038612DA1}" srcId="{CC4DE3E0-AE1E-9342-B727-32BE50899FDD}" destId="{A984DBB7-5318-4C71-B443-4CA714A4BC46}" srcOrd="2" destOrd="0" parTransId="{46B7FEAF-BA0C-4FFB-9FCC-E7675C68EDEE}" sibTransId="{EACA68D0-3E60-441C-BB87-0E88CBF67254}"/>
    <dgm:cxn modelId="{C26E39F9-B9CF-B94F-990E-7C08ABB527A4}" srcId="{8F6C649F-1020-B548-825A-F7C8B74CF6D4}" destId="{CC4DE3E0-AE1E-9342-B727-32BE50899FDD}" srcOrd="0" destOrd="0" parTransId="{B161155D-CFD6-274B-9A71-AEBE8D3CAC3C}" sibTransId="{689B0B16-9EDD-0A4F-A3F0-53356691B850}"/>
    <dgm:cxn modelId="{14EE5F11-99A4-4BD8-A896-727B72FED543}" type="presOf" srcId="{831B7E2F-E860-3449-9D29-BADA9BEAB5FE}" destId="{238906F5-27CF-F345-87CC-30A8B01214C4}" srcOrd="0" destOrd="0" presId="urn:microsoft.com/office/officeart/2005/8/layout/chevron2"/>
    <dgm:cxn modelId="{962D5A9E-7ECE-452F-890F-82BD0D596D07}" type="presOf" srcId="{981C51F9-CE27-984A-B1CC-4A68AF422031}" destId="{0CB1A0C4-4FAE-9E4C-A930-AD190CDB412F}" srcOrd="0" destOrd="0" presId="urn:microsoft.com/office/officeart/2005/8/layout/chevron2"/>
    <dgm:cxn modelId="{31F990F3-C81C-4ADD-888B-012AB9230E55}" srcId="{CC4DE3E0-AE1E-9342-B727-32BE50899FDD}" destId="{83C8628C-F6E0-4FEA-A34D-AF6927BC6ED7}" srcOrd="4" destOrd="0" parTransId="{2F40DA90-D0C6-4546-B127-7974EC0A89BB}" sibTransId="{F3ABEA66-A012-455A-9B3C-A189F2C82323}"/>
    <dgm:cxn modelId="{D6C4B7A1-FC50-41FE-99AF-CD25FEF43BF5}" srcId="{831B7E2F-E860-3449-9D29-BADA9BEAB5FE}" destId="{F5236840-E6CC-49AF-878C-6E1DA88F5B90}" srcOrd="4" destOrd="0" parTransId="{F1DA1A31-1CF5-4698-8F73-8875A17EE5D4}" sibTransId="{3C70F6B6-433F-472C-9CBD-F6120580D366}"/>
    <dgm:cxn modelId="{6AB56770-3C61-4DC5-A03A-3AD7D315BB1A}" type="presOf" srcId="{5B0DEA8D-6210-466A-BA91-D8879BA47C2F}" destId="{E928888F-5401-F14E-9B13-F38D919D700E}" srcOrd="0" destOrd="1" presId="urn:microsoft.com/office/officeart/2005/8/layout/chevron2"/>
    <dgm:cxn modelId="{C8591751-9615-4343-8AE4-A499FDFAABFC}" srcId="{CC4DE3E0-AE1E-9342-B727-32BE50899FDD}" destId="{9C44D598-8679-4DF5-ADBA-CAA37923B03A}" srcOrd="1" destOrd="0" parTransId="{2E65A499-4993-41E6-B680-AB840308A571}" sibTransId="{8165343A-F64C-4DDF-A6CB-DD73B651E2B7}"/>
    <dgm:cxn modelId="{106A7DD4-1D4A-4DAD-B51A-0A7D5D5AD6C2}" srcId="{831B7E2F-E860-3449-9D29-BADA9BEAB5FE}" destId="{5B0DEA8D-6210-466A-BA91-D8879BA47C2F}" srcOrd="1" destOrd="0" parTransId="{6DC2E110-5362-4586-8A20-7DB1DD7AED59}" sibTransId="{3113FD1E-ECEE-450B-80EB-228BC3607F5B}"/>
    <dgm:cxn modelId="{A06463F2-48BA-4077-BA5F-2DD23F4CA76E}" srcId="{CC4DE3E0-AE1E-9342-B727-32BE50899FDD}" destId="{8D8387B2-7565-42E8-B3CF-1414D992E342}" srcOrd="0" destOrd="0" parTransId="{86E9A2A4-75B2-4685-8F7D-AA8E9B6F8BDF}" sibTransId="{B23A2724-DFAA-4272-90D5-351453B40833}"/>
    <dgm:cxn modelId="{970BF289-7B42-4452-9608-1B848F0DB321}" type="presOf" srcId="{FD112F16-5731-4378-8D44-6BAB87356A2B}" destId="{E928888F-5401-F14E-9B13-F38D919D700E}" srcOrd="0" destOrd="3" presId="urn:microsoft.com/office/officeart/2005/8/layout/chevron2"/>
    <dgm:cxn modelId="{D44B0925-B918-4F5D-9A79-381EEB827A9C}" type="presOf" srcId="{54BBF380-3CE4-E94B-9E25-6AB16B63F0A6}" destId="{E928888F-5401-F14E-9B13-F38D919D700E}" srcOrd="0" destOrd="0" presId="urn:microsoft.com/office/officeart/2005/8/layout/chevron2"/>
    <dgm:cxn modelId="{97B609CA-D081-4990-8AC3-DE86B657707C}" type="presOf" srcId="{F5236840-E6CC-49AF-878C-6E1DA88F5B90}" destId="{E928888F-5401-F14E-9B13-F38D919D700E}" srcOrd="0" destOrd="4" presId="urn:microsoft.com/office/officeart/2005/8/layout/chevron2"/>
    <dgm:cxn modelId="{42B7368D-EF9A-449A-8BB2-095787B7E9A1}" type="presOf" srcId="{E085AB07-0149-414B-8400-85FDF27BC3B3}" destId="{0CB1A0C4-4FAE-9E4C-A930-AD190CDB412F}" srcOrd="0" destOrd="1" presId="urn:microsoft.com/office/officeart/2005/8/layout/chevron2"/>
    <dgm:cxn modelId="{A1BEAEF3-2EA4-4293-91A0-1216AC589873}" type="presOf" srcId="{8F6C649F-1020-B548-825A-F7C8B74CF6D4}" destId="{FCE4D23B-13B2-9C41-9076-BBA9EBE4915A}" srcOrd="0" destOrd="0" presId="urn:microsoft.com/office/officeart/2005/8/layout/chevron2"/>
    <dgm:cxn modelId="{CA723449-0606-43D3-930E-76CF03B5F60A}" type="presOf" srcId="{A7ADB90E-ABFA-4253-8FCB-5EFE4D0FD736}" destId="{D1090F48-1E79-3F42-B005-71D65EE21991}" srcOrd="0" destOrd="3" presId="urn:microsoft.com/office/officeart/2005/8/layout/chevron2"/>
    <dgm:cxn modelId="{5E6CEAEA-818D-45CC-A2D8-FD7BB6C2BABC}" type="presOf" srcId="{99379543-7097-4913-90BE-EE94656451E6}" destId="{0CB1A0C4-4FAE-9E4C-A930-AD190CDB412F}" srcOrd="0" destOrd="2" presId="urn:microsoft.com/office/officeart/2005/8/layout/chevron2"/>
    <dgm:cxn modelId="{02CA2B9C-B2F3-422A-A41E-274AF5D95E17}" type="presOf" srcId="{8D8387B2-7565-42E8-B3CF-1414D992E342}" destId="{D1090F48-1E79-3F42-B005-71D65EE21991}" srcOrd="0" destOrd="0" presId="urn:microsoft.com/office/officeart/2005/8/layout/chevron2"/>
    <dgm:cxn modelId="{FB674DF0-18B7-4A31-8C38-B2A051883E64}" type="presOf" srcId="{9C44D598-8679-4DF5-ADBA-CAA37923B03A}" destId="{D1090F48-1E79-3F42-B005-71D65EE21991}" srcOrd="0" destOrd="1" presId="urn:microsoft.com/office/officeart/2005/8/layout/chevron2"/>
    <dgm:cxn modelId="{BC5D88B4-77D7-4E9E-8536-99298E7A27E2}" type="presOf" srcId="{A984DBB7-5318-4C71-B443-4CA714A4BC46}" destId="{D1090F48-1E79-3F42-B005-71D65EE21991}" srcOrd="0" destOrd="2" presId="urn:microsoft.com/office/officeart/2005/8/layout/chevron2"/>
    <dgm:cxn modelId="{A8876440-4623-4B83-91F5-0E29F92F7E77}" srcId="{831B7E2F-E860-3449-9D29-BADA9BEAB5FE}" destId="{D26E4025-F8BE-4338-919A-9C51BE251092}" srcOrd="2" destOrd="0" parTransId="{02B9B312-5A0F-44D7-9466-CE9473631BF9}" sibTransId="{0BD15ED3-9A20-4CE7-BD33-065DD30CD0F8}"/>
    <dgm:cxn modelId="{A0C04656-0032-4775-AC54-093F7B1E9565}" type="presOf" srcId="{83C8628C-F6E0-4FEA-A34D-AF6927BC6ED7}" destId="{D1090F48-1E79-3F42-B005-71D65EE21991}" srcOrd="0" destOrd="4" presId="urn:microsoft.com/office/officeart/2005/8/layout/chevron2"/>
    <dgm:cxn modelId="{930B7B64-775D-4E89-BB69-E4C674E7CBCB}" type="presOf" srcId="{928D416F-C90A-E94B-9742-5A595C1E99AD}" destId="{C0F3033D-C108-4342-B3DE-74E42DCC248D}" srcOrd="0" destOrd="0" presId="urn:microsoft.com/office/officeart/2005/8/layout/chevron2"/>
    <dgm:cxn modelId="{CE700210-F839-4963-8045-0450338D964E}" srcId="{CC4DE3E0-AE1E-9342-B727-32BE50899FDD}" destId="{A7ADB90E-ABFA-4253-8FCB-5EFE4D0FD736}" srcOrd="3" destOrd="0" parTransId="{8E25B562-80D8-4243-A30B-5EBEED1121AB}" sibTransId="{A72A1946-4C55-41CB-87E5-45500C246CE0}"/>
    <dgm:cxn modelId="{057C980A-EBFF-4055-9BCD-2074ACBD6BA4}" type="presOf" srcId="{1B1D044A-3BD6-4D39-8016-DEB59D133170}" destId="{E928888F-5401-F14E-9B13-F38D919D700E}" srcOrd="0" destOrd="5" presId="urn:microsoft.com/office/officeart/2005/8/layout/chevron2"/>
    <dgm:cxn modelId="{3DDB9A9E-C201-0F42-84BE-81DA80BE594E}" srcId="{8F6C649F-1020-B548-825A-F7C8B74CF6D4}" destId="{831B7E2F-E860-3449-9D29-BADA9BEAB5FE}" srcOrd="1" destOrd="0" parTransId="{530857ED-9FCE-E349-99D3-C4FC4266B136}" sibTransId="{44CD925B-53AA-C847-A75D-8A909C1936B2}"/>
    <dgm:cxn modelId="{C7EF315F-83F0-3140-9694-A96613BB7CD4}" srcId="{831B7E2F-E860-3449-9D29-BADA9BEAB5FE}" destId="{54BBF380-3CE4-E94B-9E25-6AB16B63F0A6}" srcOrd="0" destOrd="0" parTransId="{9554B175-C654-D545-925E-DE17CBC51E2F}" sibTransId="{3421CE55-D8D1-5841-87C8-79C5FBA5A22B}"/>
    <dgm:cxn modelId="{482E983E-541A-44C6-A006-6B0561A7E575}" type="presOf" srcId="{CC4DE3E0-AE1E-9342-B727-32BE50899FDD}" destId="{ECA3C659-FB78-374C-953D-8C9205BCF2E5}" srcOrd="0" destOrd="0" presId="urn:microsoft.com/office/officeart/2005/8/layout/chevron2"/>
    <dgm:cxn modelId="{0A398EDD-6E98-42A9-B594-236C0DB3F08B}" srcId="{928D416F-C90A-E94B-9742-5A595C1E99AD}" destId="{E085AB07-0149-414B-8400-85FDF27BC3B3}" srcOrd="1" destOrd="0" parTransId="{33BE697D-4B42-4067-A109-BA8E31760047}" sibTransId="{4C9416C4-C36D-4C33-AFF6-9F617A90A86A}"/>
    <dgm:cxn modelId="{12EEE321-605A-7A42-B7F3-3D447004FAB1}" srcId="{8F6C649F-1020-B548-825A-F7C8B74CF6D4}" destId="{928D416F-C90A-E94B-9742-5A595C1E99AD}" srcOrd="2" destOrd="0" parTransId="{B33F8FE0-7CDF-2C4E-83DB-883264B0EC28}" sibTransId="{5BDD15C6-5C87-DE4F-B778-A4A0BED0B083}"/>
    <dgm:cxn modelId="{F04480E8-4D0B-8446-9B2D-8F2144B14FD1}" srcId="{928D416F-C90A-E94B-9742-5A595C1E99AD}" destId="{981C51F9-CE27-984A-B1CC-4A68AF422031}" srcOrd="0" destOrd="0" parTransId="{68623751-CF1C-7747-8259-714F2CB4AEF4}" sibTransId="{B6E8586F-83F0-784B-B634-89277A3D59F7}"/>
    <dgm:cxn modelId="{C0EB1515-2DCC-4AFF-B593-4AFA54105079}" srcId="{831B7E2F-E860-3449-9D29-BADA9BEAB5FE}" destId="{FD112F16-5731-4378-8D44-6BAB87356A2B}" srcOrd="3" destOrd="0" parTransId="{262AC1F3-BAC5-46BB-A75C-C37BFC3F3FAA}" sibTransId="{5F8162BD-3D96-4104-B0EA-4A7D3B7C7CC0}"/>
    <dgm:cxn modelId="{9D0258EC-90AD-4A7B-96D4-C969444C62CF}" type="presOf" srcId="{2ECCAD67-28C6-4FC1-B744-2C8278C5A71E}" destId="{0CB1A0C4-4FAE-9E4C-A930-AD190CDB412F}" srcOrd="0" destOrd="3" presId="urn:microsoft.com/office/officeart/2005/8/layout/chevron2"/>
    <dgm:cxn modelId="{E71DC083-1F39-4D95-B919-2485D4253471}" type="presParOf" srcId="{FCE4D23B-13B2-9C41-9076-BBA9EBE4915A}" destId="{E77AC572-7D38-B44A-972E-FC522F128C09}" srcOrd="0" destOrd="0" presId="urn:microsoft.com/office/officeart/2005/8/layout/chevron2"/>
    <dgm:cxn modelId="{FF7FDEAD-007C-495C-A559-33A8EF64329A}" type="presParOf" srcId="{E77AC572-7D38-B44A-972E-FC522F128C09}" destId="{ECA3C659-FB78-374C-953D-8C9205BCF2E5}" srcOrd="0" destOrd="0" presId="urn:microsoft.com/office/officeart/2005/8/layout/chevron2"/>
    <dgm:cxn modelId="{F9303949-9BBC-473D-B5C6-C45B661717C6}" type="presParOf" srcId="{E77AC572-7D38-B44A-972E-FC522F128C09}" destId="{D1090F48-1E79-3F42-B005-71D65EE21991}" srcOrd="1" destOrd="0" presId="urn:microsoft.com/office/officeart/2005/8/layout/chevron2"/>
    <dgm:cxn modelId="{3D5C9BF3-A30A-4597-84F9-5CEF6644911C}" type="presParOf" srcId="{FCE4D23B-13B2-9C41-9076-BBA9EBE4915A}" destId="{71568976-A3CA-2A44-B5F8-2A2F62997D43}" srcOrd="1" destOrd="0" presId="urn:microsoft.com/office/officeart/2005/8/layout/chevron2"/>
    <dgm:cxn modelId="{B4B9851B-F0A2-416C-8633-FB460C16D174}" type="presParOf" srcId="{FCE4D23B-13B2-9C41-9076-BBA9EBE4915A}" destId="{2CC73D7A-9951-9E49-B834-971DB17A09C0}" srcOrd="2" destOrd="0" presId="urn:microsoft.com/office/officeart/2005/8/layout/chevron2"/>
    <dgm:cxn modelId="{46A71D22-62D1-4D2D-B9B0-56B3FE08CAB1}" type="presParOf" srcId="{2CC73D7A-9951-9E49-B834-971DB17A09C0}" destId="{238906F5-27CF-F345-87CC-30A8B01214C4}" srcOrd="0" destOrd="0" presId="urn:microsoft.com/office/officeart/2005/8/layout/chevron2"/>
    <dgm:cxn modelId="{81230707-5F8F-444A-8D06-B8D35EE55B23}" type="presParOf" srcId="{2CC73D7A-9951-9E49-B834-971DB17A09C0}" destId="{E928888F-5401-F14E-9B13-F38D919D700E}" srcOrd="1" destOrd="0" presId="urn:microsoft.com/office/officeart/2005/8/layout/chevron2"/>
    <dgm:cxn modelId="{93C3AAB0-490F-48AF-A15B-964FDF8AF613}" type="presParOf" srcId="{FCE4D23B-13B2-9C41-9076-BBA9EBE4915A}" destId="{382EF123-2E65-1A45-BC37-FB64277E4E0E}" srcOrd="3" destOrd="0" presId="urn:microsoft.com/office/officeart/2005/8/layout/chevron2"/>
    <dgm:cxn modelId="{BD69E3FA-EA11-4721-8730-B329B461C768}" type="presParOf" srcId="{FCE4D23B-13B2-9C41-9076-BBA9EBE4915A}" destId="{44767EA2-FC2A-6048-B939-014366D473EB}" srcOrd="4" destOrd="0" presId="urn:microsoft.com/office/officeart/2005/8/layout/chevron2"/>
    <dgm:cxn modelId="{C6F44671-A7DA-4B85-B8D7-ED010C648CC7}" type="presParOf" srcId="{44767EA2-FC2A-6048-B939-014366D473EB}" destId="{C0F3033D-C108-4342-B3DE-74E42DCC248D}" srcOrd="0" destOrd="0" presId="urn:microsoft.com/office/officeart/2005/8/layout/chevron2"/>
    <dgm:cxn modelId="{DF8D65A9-CF49-45D4-891C-5354FB69AB31}" type="presParOf" srcId="{44767EA2-FC2A-6048-B939-014366D473EB}" destId="{0CB1A0C4-4FAE-9E4C-A930-AD190CDB4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3C659-FB78-374C-953D-8C9205BCF2E5}">
      <dsp:nvSpPr>
        <dsp:cNvPr id="0" name=""/>
        <dsp:cNvSpPr/>
      </dsp:nvSpPr>
      <dsp:spPr>
        <a:xfrm rot="5400000">
          <a:off x="-288312" y="321557"/>
          <a:ext cx="1922084" cy="1345459"/>
        </a:xfrm>
        <a:prstGeom prst="chevron">
          <a:avLst/>
        </a:prstGeom>
        <a:solidFill>
          <a:srgbClr val="B4CFD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rgbClr val="002060"/>
              </a:solidFill>
              <a:latin typeface="Montserrat Medium" pitchFamily="2" charset="77"/>
            </a:rPr>
            <a:t>NO AFILIADO</a:t>
          </a:r>
          <a:endParaRPr lang="es-ES" sz="2000" b="1" i="0" kern="1200" dirty="0">
            <a:solidFill>
              <a:srgbClr val="002060"/>
            </a:solidFill>
            <a:latin typeface="Montserrat Medium" pitchFamily="2" charset="77"/>
          </a:endParaRPr>
        </a:p>
      </dsp:txBody>
      <dsp:txXfrm rot="-5400000">
        <a:off x="1" y="705975"/>
        <a:ext cx="1345459" cy="576625"/>
      </dsp:txXfrm>
    </dsp:sp>
    <dsp:sp modelId="{D1090F48-1E79-3F42-B005-71D65EE21991}">
      <dsp:nvSpPr>
        <dsp:cNvPr id="0" name=""/>
        <dsp:cNvSpPr/>
      </dsp:nvSpPr>
      <dsp:spPr>
        <a:xfrm rot="5400000">
          <a:off x="4024198" y="-2655642"/>
          <a:ext cx="1289950" cy="6647428"/>
        </a:xfrm>
        <a:prstGeom prst="round2SameRect">
          <a:avLst/>
        </a:prstGeom>
        <a:noFill/>
        <a:ln w="50800" cap="flat" cmpd="sng" algn="ctr">
          <a:solidFill>
            <a:srgbClr val="B4CFDB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b="1" i="1" kern="1200" dirty="0" err="1" smtClean="0">
              <a:solidFill>
                <a:srgbClr val="C00000"/>
              </a:solidFill>
              <a:latin typeface="Montserrat" pitchFamily="2" charset="0"/>
            </a:rPr>
            <a:t>Self-register</a:t>
          </a:r>
          <a:r>
            <a:rPr lang="es-ES" sz="1400" b="1" i="1" kern="1200" dirty="0" smtClean="0">
              <a:solidFill>
                <a:srgbClr val="C00000"/>
              </a:solidFill>
              <a:latin typeface="Montserrat" pitchFamily="2" charset="0"/>
            </a:rPr>
            <a:t> en</a:t>
          </a:r>
          <a:r>
            <a:rPr lang="es-ES" sz="1400" b="1" kern="1200" dirty="0" smtClean="0">
              <a:solidFill>
                <a:srgbClr val="C00000"/>
              </a:solidFill>
              <a:latin typeface="Montserrat" pitchFamily="2" charset="0"/>
            </a:rPr>
            <a:t>  </a:t>
          </a:r>
          <a:r>
            <a:rPr lang="es-ES" sz="1400" b="1" i="1" kern="1200" dirty="0" smtClean="0">
              <a:solidFill>
                <a:srgbClr val="C00000"/>
              </a:solidFill>
              <a:latin typeface="Montserrat" pitchFamily="2" charset="0"/>
              <a:hlinkClick xmlns:r="http://schemas.openxmlformats.org/officeDocument/2006/relationships" r:id="rId1"/>
            </a:rPr>
            <a:t>EMA </a:t>
          </a:r>
          <a:r>
            <a:rPr lang="es-ES" sz="1400" b="1" i="1" kern="1200" dirty="0" err="1" smtClean="0">
              <a:solidFill>
                <a:srgbClr val="C00000"/>
              </a:solidFill>
              <a:latin typeface="Montserrat" pitchFamily="2" charset="0"/>
              <a:hlinkClick xmlns:r="http://schemas.openxmlformats.org/officeDocument/2006/relationships" r:id="rId1"/>
            </a:rPr>
            <a:t>Account</a:t>
          </a:r>
          <a:r>
            <a:rPr lang="es-ES" sz="1400" b="1" i="1" kern="1200" dirty="0" smtClean="0">
              <a:solidFill>
                <a:srgbClr val="C00000"/>
              </a:solidFill>
              <a:latin typeface="Montserrat" pitchFamily="2" charset="0"/>
              <a:hlinkClick xmlns:r="http://schemas.openxmlformats.org/officeDocument/2006/relationships" r:id="rId1"/>
            </a:rPr>
            <a:t> Management</a:t>
          </a:r>
          <a:r>
            <a:rPr lang="es-ES" sz="1400" b="1" i="1" kern="1200" dirty="0" smtClean="0">
              <a:solidFill>
                <a:srgbClr val="C00000"/>
              </a:solidFill>
              <a:latin typeface="Montserrat" pitchFamily="2" charset="0"/>
            </a:rPr>
            <a:t> (automático)</a:t>
          </a:r>
          <a:r>
            <a:rPr lang="es-ES" sz="1400" b="1" kern="1200" dirty="0" smtClean="0">
              <a:solidFill>
                <a:srgbClr val="C00000"/>
              </a:solidFill>
              <a:latin typeface="Montserrat" pitchFamily="2" charset="0"/>
            </a:rPr>
            <a:t>. </a:t>
          </a:r>
          <a:endParaRPr lang="es-ES" sz="1400" b="1" i="0" kern="1200" dirty="0">
            <a:solidFill>
              <a:srgbClr val="C00000"/>
            </a:solidFill>
            <a:latin typeface="Montserrat Medium" pitchFamily="2" charset="77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ES" sz="1400" b="0" i="0" kern="1200" dirty="0">
            <a:solidFill>
              <a:srgbClr val="1E3C66"/>
            </a:solidFill>
            <a:latin typeface="Montserrat Medium" pitchFamily="2" charset="77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b="1" kern="1200" dirty="0" smtClean="0">
              <a:solidFill>
                <a:schemeClr val="tx2"/>
              </a:solidFill>
              <a:latin typeface="Montserrat" pitchFamily="2" charset="0"/>
            </a:rPr>
            <a:t>No está ligado a ninguna ORG. </a:t>
          </a:r>
          <a:endParaRPr lang="es-ES" sz="1400" b="0" i="0" kern="1200" dirty="0">
            <a:solidFill>
              <a:schemeClr val="tx2"/>
            </a:solidFill>
            <a:latin typeface="Montserrat Medium" pitchFamily="2" charset="77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kern="1200" dirty="0" smtClean="0">
              <a:solidFill>
                <a:schemeClr val="tx2"/>
              </a:solidFill>
              <a:latin typeface="Montserrat" pitchFamily="2" charset="0"/>
            </a:rPr>
            <a:t>Permite solicitar la </a:t>
          </a:r>
          <a:r>
            <a:rPr lang="es-ES" sz="1400" b="1" u="sng" kern="1200" dirty="0" smtClean="0">
              <a:solidFill>
                <a:schemeClr val="tx2"/>
              </a:solidFill>
              <a:latin typeface="Montserrat" pitchFamily="2" charset="0"/>
            </a:rPr>
            <a:t>CREACIÓN/MODIFICAR UNA ORGANIZACIÓN</a:t>
          </a:r>
          <a:r>
            <a:rPr lang="es-ES" sz="1400" b="1" u="none" kern="1200" dirty="0" smtClean="0">
              <a:solidFill>
                <a:schemeClr val="tx2"/>
              </a:solidFill>
              <a:latin typeface="Montserrat" pitchFamily="2" charset="0"/>
            </a:rPr>
            <a:t> </a:t>
          </a:r>
          <a:r>
            <a:rPr lang="es-ES" sz="1400" kern="1200" dirty="0" smtClean="0">
              <a:solidFill>
                <a:schemeClr val="tx2"/>
              </a:solidFill>
              <a:latin typeface="Montserrat" pitchFamily="2" charset="0"/>
            </a:rPr>
            <a:t>(avalada por documentación)</a:t>
          </a:r>
          <a:endParaRPr lang="es-ES" sz="1400" b="0" i="0" kern="1200" dirty="0">
            <a:solidFill>
              <a:schemeClr val="tx2"/>
            </a:solidFill>
            <a:latin typeface="Montserrat Medium" pitchFamily="2" charset="77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 smtClean="0">
            <a:latin typeface="Montserrat" pitchFamily="2" charset="0"/>
          </a:endParaRPr>
        </a:p>
      </dsp:txBody>
      <dsp:txXfrm rot="-5400000">
        <a:off x="1345459" y="86067"/>
        <a:ext cx="6584458" cy="1164010"/>
      </dsp:txXfrm>
    </dsp:sp>
    <dsp:sp modelId="{238906F5-27CF-F345-87CC-30A8B01214C4}">
      <dsp:nvSpPr>
        <dsp:cNvPr id="0" name=""/>
        <dsp:cNvSpPr/>
      </dsp:nvSpPr>
      <dsp:spPr>
        <a:xfrm rot="5400000">
          <a:off x="-288312" y="2360419"/>
          <a:ext cx="1922084" cy="1345459"/>
        </a:xfrm>
        <a:prstGeom prst="chevron">
          <a:avLst/>
        </a:prstGeom>
        <a:solidFill>
          <a:srgbClr val="B4CFD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smtClean="0">
              <a:solidFill>
                <a:srgbClr val="002060"/>
              </a:solidFill>
              <a:latin typeface="Montserrat Medium" pitchFamily="2" charset="77"/>
            </a:rPr>
            <a:t>SUPER USER</a:t>
          </a:r>
        </a:p>
      </dsp:txBody>
      <dsp:txXfrm rot="-5400000">
        <a:off x="1" y="2744837"/>
        <a:ext cx="1345459" cy="576625"/>
      </dsp:txXfrm>
    </dsp:sp>
    <dsp:sp modelId="{E928888F-5401-F14E-9B13-F38D919D700E}">
      <dsp:nvSpPr>
        <dsp:cNvPr id="0" name=""/>
        <dsp:cNvSpPr/>
      </dsp:nvSpPr>
      <dsp:spPr>
        <a:xfrm rot="5400000">
          <a:off x="3758806" y="-546621"/>
          <a:ext cx="1820735" cy="6647428"/>
        </a:xfrm>
        <a:prstGeom prst="round2SameRect">
          <a:avLst/>
        </a:prstGeom>
        <a:noFill/>
        <a:ln w="50800" cap="flat" cmpd="sng" algn="ctr">
          <a:solidFill>
            <a:srgbClr val="B4CFDB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b="1" kern="1200" dirty="0" err="1" smtClean="0">
              <a:solidFill>
                <a:srgbClr val="C00000"/>
              </a:solidFill>
              <a:latin typeface="Montserrat" pitchFamily="2" charset="0"/>
            </a:rPr>
            <a:t>Aprobado</a:t>
          </a:r>
          <a:r>
            <a:rPr lang="en-US" sz="1400" b="1" kern="1200" dirty="0" smtClean="0">
              <a:solidFill>
                <a:srgbClr val="C00000"/>
              </a:solidFill>
              <a:latin typeface="Montserrat" pitchFamily="2" charset="0"/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  <a:latin typeface="Montserrat" pitchFamily="2" charset="0"/>
            </a:rPr>
            <a:t>por</a:t>
          </a:r>
          <a:r>
            <a:rPr lang="en-US" sz="1400" b="1" kern="1200" dirty="0" smtClean="0">
              <a:solidFill>
                <a:srgbClr val="C00000"/>
              </a:solidFill>
              <a:latin typeface="Montserrat" pitchFamily="2" charset="0"/>
            </a:rPr>
            <a:t> EMA</a:t>
          </a:r>
          <a:endParaRPr lang="es-ES" sz="1400" b="0" i="0" kern="1200" dirty="0">
            <a:solidFill>
              <a:srgbClr val="C00000"/>
            </a:solidFill>
            <a:latin typeface="Montserrat Medium" pitchFamily="2" charset="77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b="1" kern="1200" dirty="0" err="1" smtClean="0">
              <a:solidFill>
                <a:srgbClr val="C00000"/>
              </a:solidFill>
              <a:latin typeface="Montserrat" pitchFamily="2" charset="0"/>
            </a:rPr>
            <a:t>Carta</a:t>
          </a:r>
          <a:r>
            <a:rPr lang="en-US" sz="1400" b="1" kern="1200" dirty="0" smtClean="0">
              <a:solidFill>
                <a:srgbClr val="C00000"/>
              </a:solidFill>
              <a:latin typeface="Montserrat" pitchFamily="2" charset="0"/>
            </a:rPr>
            <a:t> de </a:t>
          </a:r>
          <a:r>
            <a:rPr lang="en-US" sz="1400" b="1" kern="1200" dirty="0" err="1" smtClean="0">
              <a:solidFill>
                <a:srgbClr val="C00000"/>
              </a:solidFill>
              <a:latin typeface="Montserrat" pitchFamily="2" charset="0"/>
            </a:rPr>
            <a:t>afilicación</a:t>
          </a:r>
          <a:r>
            <a:rPr lang="en-US" sz="1400" b="1" kern="1200" dirty="0" smtClean="0">
              <a:solidFill>
                <a:srgbClr val="C00000"/>
              </a:solidFill>
              <a:latin typeface="Montserrat" pitchFamily="2" charset="0"/>
            </a:rPr>
            <a:t> (el 1º) + email </a:t>
          </a:r>
          <a:r>
            <a:rPr lang="en-US" sz="1400" b="1" kern="1200" dirty="0" err="1" smtClean="0">
              <a:solidFill>
                <a:srgbClr val="C00000"/>
              </a:solidFill>
              <a:latin typeface="Montserrat" pitchFamily="2" charset="0"/>
            </a:rPr>
            <a:t>corporativo</a:t>
          </a:r>
          <a:endParaRPr lang="es-ES" sz="1400" b="0" i="0" kern="1200" dirty="0">
            <a:solidFill>
              <a:srgbClr val="C00000"/>
            </a:solidFill>
            <a:latin typeface="Montserrat Medium" pitchFamily="2" charset="77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chemeClr val="tx2"/>
              </a:solidFill>
              <a:latin typeface="Montserrat" pitchFamily="2" charset="0"/>
            </a:rPr>
            <a:t> Al </a:t>
          </a:r>
          <a:r>
            <a:rPr lang="en-US" sz="1400" kern="1200" dirty="0" err="1" smtClean="0">
              <a:solidFill>
                <a:schemeClr val="tx2"/>
              </a:solidFill>
              <a:latin typeface="Montserrat" pitchFamily="2" charset="0"/>
            </a:rPr>
            <a:t>menos</a:t>
          </a:r>
          <a:r>
            <a:rPr lang="en-US" sz="1400" kern="1200" dirty="0" smtClean="0">
              <a:solidFill>
                <a:schemeClr val="tx2"/>
              </a:solidFill>
              <a:latin typeface="Montserrat" pitchFamily="2" charset="0"/>
            </a:rPr>
            <a:t> 2 Super Users/</a:t>
          </a:r>
          <a:r>
            <a:rPr lang="en-US" sz="1400" kern="1200" dirty="0" err="1" smtClean="0">
              <a:solidFill>
                <a:schemeClr val="tx2"/>
              </a:solidFill>
              <a:latin typeface="Montserrat" pitchFamily="2" charset="0"/>
            </a:rPr>
            <a:t>organización</a:t>
          </a:r>
          <a:endParaRPr lang="en-US" sz="1400" b="1" kern="1200" dirty="0" smtClean="0">
            <a:solidFill>
              <a:schemeClr val="tx2"/>
            </a:solidFill>
            <a:latin typeface="Montserrat" pitchFamily="2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0" i="0" kern="1200" dirty="0">
            <a:solidFill>
              <a:srgbClr val="C00000"/>
            </a:solidFill>
            <a:latin typeface="Montserrat Medium" pitchFamily="2" charset="77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2"/>
              </a:solidFill>
              <a:latin typeface="Montserrat" pitchFamily="2" charset="0"/>
            </a:rPr>
            <a:t>Ver, descargar datos OMS</a:t>
          </a:r>
          <a:endParaRPr lang="en-US" sz="1400" b="1" kern="1200" dirty="0" smtClean="0">
            <a:solidFill>
              <a:schemeClr val="tx2"/>
            </a:solidFill>
            <a:latin typeface="Montserrat" pitchFamily="2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dirty="0" err="1" smtClean="0">
              <a:solidFill>
                <a:schemeClr val="tx2"/>
              </a:solidFill>
              <a:latin typeface="Montserrat" pitchFamily="2" charset="0"/>
            </a:rPr>
            <a:t>Crear</a:t>
          </a:r>
          <a:r>
            <a:rPr lang="en-US" sz="1400" b="1" u="sng" kern="1200" dirty="0" smtClean="0">
              <a:solidFill>
                <a:schemeClr val="tx2"/>
              </a:solidFill>
              <a:latin typeface="Montserrat" pitchFamily="2" charset="0"/>
            </a:rPr>
            <a:t>/</a:t>
          </a:r>
          <a:r>
            <a:rPr lang="en-US" sz="1400" b="1" u="sng" kern="1200" dirty="0" err="1" smtClean="0">
              <a:solidFill>
                <a:schemeClr val="tx2"/>
              </a:solidFill>
              <a:latin typeface="Montserrat" pitchFamily="2" charset="0"/>
            </a:rPr>
            <a:t>Actualizar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 </a:t>
          </a:r>
          <a:r>
            <a:rPr lang="en-US" sz="1400" b="1" kern="1200" dirty="0" err="1" smtClean="0">
              <a:solidFill>
                <a:schemeClr val="tx2"/>
              </a:solidFill>
              <a:latin typeface="Montserrat" pitchFamily="2" charset="0"/>
            </a:rPr>
            <a:t>cualquier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 entrada </a:t>
          </a:r>
          <a:r>
            <a:rPr lang="en-US" sz="1400" b="1" kern="1200" dirty="0" err="1" smtClean="0">
              <a:solidFill>
                <a:schemeClr val="tx2"/>
              </a:solidFill>
              <a:latin typeface="Montserrat" pitchFamily="2" charset="0"/>
            </a:rPr>
            <a:t>en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 OMS.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tx2"/>
              </a:solidFill>
              <a:latin typeface="Montserrat" pitchFamily="2" charset="0"/>
            </a:rPr>
            <a:t>Aprobar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/</a:t>
          </a:r>
          <a:r>
            <a:rPr lang="en-US" sz="1400" b="1" kern="1200" dirty="0" err="1" smtClean="0">
              <a:solidFill>
                <a:schemeClr val="tx2"/>
              </a:solidFill>
              <a:latin typeface="Montserrat" pitchFamily="2" charset="0"/>
            </a:rPr>
            <a:t>revocar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 solicitudes de User</a:t>
          </a:r>
        </a:p>
      </dsp:txBody>
      <dsp:txXfrm rot="-5400000">
        <a:off x="1345460" y="1955606"/>
        <a:ext cx="6558547" cy="1642973"/>
      </dsp:txXfrm>
    </dsp:sp>
    <dsp:sp modelId="{C0F3033D-C108-4342-B3DE-74E42DCC248D}">
      <dsp:nvSpPr>
        <dsp:cNvPr id="0" name=""/>
        <dsp:cNvSpPr/>
      </dsp:nvSpPr>
      <dsp:spPr>
        <a:xfrm rot="5400000">
          <a:off x="-288312" y="4103770"/>
          <a:ext cx="1922084" cy="1345459"/>
        </a:xfrm>
        <a:prstGeom prst="chevron">
          <a:avLst/>
        </a:prstGeom>
        <a:solidFill>
          <a:srgbClr val="B4CFD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0" kern="1200" dirty="0" smtClean="0">
              <a:solidFill>
                <a:srgbClr val="002060"/>
              </a:solidFill>
              <a:latin typeface="Montserrat Medium" pitchFamily="2" charset="77"/>
            </a:rPr>
            <a:t>USER</a:t>
          </a:r>
          <a:endParaRPr lang="es-ES" sz="2800" b="1" i="0" kern="1200" dirty="0">
            <a:solidFill>
              <a:srgbClr val="002060"/>
            </a:solidFill>
            <a:latin typeface="Montserrat Medium" pitchFamily="2" charset="77"/>
          </a:endParaRPr>
        </a:p>
      </dsp:txBody>
      <dsp:txXfrm rot="-5400000">
        <a:off x="1" y="4488188"/>
        <a:ext cx="1345459" cy="576625"/>
      </dsp:txXfrm>
    </dsp:sp>
    <dsp:sp modelId="{0CB1A0C4-4FAE-9E4C-A930-AD190CDB412F}">
      <dsp:nvSpPr>
        <dsp:cNvPr id="0" name=""/>
        <dsp:cNvSpPr/>
      </dsp:nvSpPr>
      <dsp:spPr>
        <a:xfrm rot="5400000">
          <a:off x="4044496" y="1214845"/>
          <a:ext cx="1249355" cy="6647428"/>
        </a:xfrm>
        <a:prstGeom prst="round2SameRect">
          <a:avLst/>
        </a:prstGeom>
        <a:noFill/>
        <a:ln w="50800" cap="flat" cmpd="sng" algn="ctr">
          <a:solidFill>
            <a:srgbClr val="B4CFDB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rgbClr val="C00000"/>
              </a:solidFill>
              <a:latin typeface="Montserrat" pitchFamily="2" charset="0"/>
            </a:rPr>
            <a:t>Aprobado</a:t>
          </a:r>
          <a:r>
            <a:rPr lang="en-US" sz="1400" b="1" kern="1200" dirty="0" smtClean="0">
              <a:solidFill>
                <a:srgbClr val="C00000"/>
              </a:solidFill>
              <a:latin typeface="Montserrat" pitchFamily="2" charset="0"/>
            </a:rPr>
            <a:t> </a:t>
          </a:r>
          <a:r>
            <a:rPr lang="en-US" sz="1400" b="1" kern="1200" dirty="0" err="1" smtClean="0">
              <a:solidFill>
                <a:srgbClr val="C00000"/>
              </a:solidFill>
              <a:latin typeface="Montserrat" pitchFamily="2" charset="0"/>
            </a:rPr>
            <a:t>por</a:t>
          </a:r>
          <a:r>
            <a:rPr lang="en-US" sz="1400" b="1" kern="1200" dirty="0" smtClean="0">
              <a:solidFill>
                <a:srgbClr val="C00000"/>
              </a:solidFill>
              <a:latin typeface="Montserrat" pitchFamily="2" charset="0"/>
            </a:rPr>
            <a:t> Super User</a:t>
          </a:r>
          <a:endParaRPr lang="es-ES" sz="1400" b="0" i="0" kern="1200" dirty="0">
            <a:solidFill>
              <a:srgbClr val="C00000"/>
            </a:solidFill>
            <a:latin typeface="Montserrat Medium" pitchFamily="2" charset="77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0" i="0" kern="1200" dirty="0">
            <a:solidFill>
              <a:srgbClr val="C00000"/>
            </a:solidFill>
            <a:latin typeface="Montserrat Medium" pitchFamily="2" charset="77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2"/>
              </a:solidFill>
              <a:latin typeface="Montserrat" pitchFamily="2" charset="0"/>
            </a:rPr>
            <a:t>Ver, descargar datos OMS</a:t>
          </a:r>
          <a:endParaRPr lang="es-ES" sz="1400" b="0" i="0" kern="1200" dirty="0">
            <a:solidFill>
              <a:srgbClr val="C00000"/>
            </a:solidFill>
            <a:latin typeface="Montserrat Medium" pitchFamily="2" charset="77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dirty="0" err="1" smtClean="0">
              <a:solidFill>
                <a:schemeClr val="tx2"/>
              </a:solidFill>
              <a:latin typeface="Montserrat" pitchFamily="2" charset="0"/>
            </a:rPr>
            <a:t>Crear</a:t>
          </a:r>
          <a:r>
            <a:rPr lang="en-US" sz="1400" b="1" u="sng" kern="1200" dirty="0" smtClean="0">
              <a:solidFill>
                <a:schemeClr val="tx2"/>
              </a:solidFill>
              <a:latin typeface="Montserrat" pitchFamily="2" charset="0"/>
            </a:rPr>
            <a:t>/</a:t>
          </a:r>
          <a:r>
            <a:rPr lang="en-US" sz="1400" b="1" u="sng" kern="1200" dirty="0" err="1" smtClean="0">
              <a:solidFill>
                <a:schemeClr val="tx2"/>
              </a:solidFill>
              <a:latin typeface="Montserrat" pitchFamily="2" charset="0"/>
            </a:rPr>
            <a:t>Actualizar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 </a:t>
          </a:r>
          <a:r>
            <a:rPr lang="en-US" sz="1400" b="1" kern="1200" dirty="0" err="1" smtClean="0">
              <a:solidFill>
                <a:schemeClr val="tx2"/>
              </a:solidFill>
              <a:latin typeface="Montserrat" pitchFamily="2" charset="0"/>
            </a:rPr>
            <a:t>cualquier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 entrada </a:t>
          </a:r>
          <a:r>
            <a:rPr lang="en-US" sz="1400" b="1" kern="1200" dirty="0" err="1" smtClean="0">
              <a:solidFill>
                <a:schemeClr val="tx2"/>
              </a:solidFill>
              <a:latin typeface="Montserrat" pitchFamily="2" charset="0"/>
            </a:rPr>
            <a:t>en</a:t>
          </a:r>
          <a:r>
            <a:rPr lang="en-US" sz="1400" b="1" kern="1200" dirty="0" smtClean="0">
              <a:solidFill>
                <a:schemeClr val="tx2"/>
              </a:solidFill>
              <a:latin typeface="Montserrat" pitchFamily="2" charset="0"/>
            </a:rPr>
            <a:t> OMS. </a:t>
          </a:r>
        </a:p>
      </dsp:txBody>
      <dsp:txXfrm rot="-5400000">
        <a:off x="1345460" y="3974869"/>
        <a:ext cx="6586440" cy="1127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822BA-324C-49C0-B0EE-6D561A38992B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11CE4-0FE6-45A6-B249-1124C23E71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99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59B964A9-9ED8-9948-8D4B-02F302A6A831}"/>
              </a:ext>
            </a:extLst>
          </p:cNvPr>
          <p:cNvSpPr txBox="1"/>
          <p:nvPr userDrawn="1"/>
        </p:nvSpPr>
        <p:spPr>
          <a:xfrm>
            <a:off x="9415223" y="-666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800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" y="110249"/>
            <a:ext cx="7819605" cy="6376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64" y="5980152"/>
            <a:ext cx="3579107" cy="631745"/>
          </a:xfrm>
          <a:prstGeom prst="rect">
            <a:avLst/>
          </a:prstGeom>
        </p:spPr>
      </p:pic>
      <p:sp>
        <p:nvSpPr>
          <p:cNvPr id="6" name="Marcador de número de diapositiva 8"/>
          <p:cNvSpPr txBox="1">
            <a:spLocks/>
          </p:cNvSpPr>
          <p:nvPr userDrawn="1"/>
        </p:nvSpPr>
        <p:spPr>
          <a:xfrm>
            <a:off x="339075" y="6356354"/>
            <a:ext cx="70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 sz="1200" smtClean="0"/>
              <a:pPr/>
              <a:t>‹Nº›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95302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7AF987-2B18-A84E-A8A7-176EF7154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64" y="5980152"/>
            <a:ext cx="3579107" cy="6317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D881B2-7274-C543-A7A4-F6294D2455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" y="5974218"/>
            <a:ext cx="7819605" cy="6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59B964A9-9ED8-9948-8D4B-02F302A6A831}"/>
              </a:ext>
            </a:extLst>
          </p:cNvPr>
          <p:cNvSpPr txBox="1"/>
          <p:nvPr userDrawn="1"/>
        </p:nvSpPr>
        <p:spPr>
          <a:xfrm>
            <a:off x="9415225" y="-666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E6A552-4562-0D4C-9FFB-40E2DC80AFDB}"/>
              </a:ext>
            </a:extLst>
          </p:cNvPr>
          <p:cNvSpPr txBox="1"/>
          <p:nvPr userDrawn="1"/>
        </p:nvSpPr>
        <p:spPr>
          <a:xfrm>
            <a:off x="190501" y="6411938"/>
            <a:ext cx="621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|</a:t>
            </a:r>
            <a:r>
              <a:rPr lang="es-ES" sz="8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 AGENCIA ESPAÑOLA DE MEDICAMENTOS Y PRODUCTOS SANITARIOS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3C4A09-F6C7-DE42-8437-927013233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77" y="5980153"/>
            <a:ext cx="2684331" cy="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455F6-E258-4094-9EC0-034FB7766E74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89AB-3C22-4D94-BD65-5061FE26EA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8380164-C537-DE7A-4A64-F279520A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39" y="-1823111"/>
            <a:ext cx="6604953" cy="6649281"/>
          </a:xfrm>
          <a:prstGeom prst="rect">
            <a:avLst/>
          </a:prstGeom>
        </p:spPr>
      </p:pic>
      <p:pic>
        <p:nvPicPr>
          <p:cNvPr id="1026" name="Picture 2" descr="C:\Users\imorenoj_externo\Desktop\Fachada AEMPS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7" r="2003" b="21372"/>
          <a:stretch/>
        </p:blipFill>
        <p:spPr bwMode="auto">
          <a:xfrm>
            <a:off x="2834587" y="3322237"/>
            <a:ext cx="6297522" cy="279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5A7170-E487-E5B5-3DD8-51EA4C82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8110" y="-1203453"/>
            <a:ext cx="3784600" cy="3810000"/>
          </a:xfrm>
          <a:prstGeom prst="rect">
            <a:avLst/>
          </a:prstGeom>
        </p:spPr>
      </p:pic>
      <p:sp>
        <p:nvSpPr>
          <p:cNvPr id="7" name="Título 17">
            <a:extLst>
              <a:ext uri="{FF2B5EF4-FFF2-40B4-BE49-F238E27FC236}">
                <a16:creationId xmlns:a16="http://schemas.microsoft.com/office/drawing/2014/main" id="{87DEA1C8-6524-3794-1FC7-546E84B8BD93}"/>
              </a:ext>
            </a:extLst>
          </p:cNvPr>
          <p:cNvSpPr txBox="1">
            <a:spLocks/>
          </p:cNvSpPr>
          <p:nvPr/>
        </p:nvSpPr>
        <p:spPr>
          <a:xfrm>
            <a:off x="148962" y="1018196"/>
            <a:ext cx="12192001" cy="1031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es-ES" sz="4400" dirty="0">
                <a:solidFill>
                  <a:srgbClr val="243A64"/>
                </a:solidFill>
                <a:latin typeface="Montserrat ExtraBold" pitchFamily="2" charset="77"/>
              </a:rPr>
              <a:t>Uso obligatorio de OMS en los procedimientos puramente nacionales para medicamentos de uso humano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3D88D0C-6E38-E73F-3713-2F1B8C3FA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62" y="257777"/>
            <a:ext cx="1104900" cy="1066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BEF3525-E675-9D69-32D2-522503386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3293" y="-1252176"/>
            <a:ext cx="3434190" cy="3389590"/>
          </a:xfrm>
          <a:prstGeom prst="rect">
            <a:avLst/>
          </a:prstGeom>
        </p:spPr>
      </p:pic>
      <p:sp>
        <p:nvSpPr>
          <p:cNvPr id="30" name="Título 17">
            <a:extLst>
              <a:ext uri="{FF2B5EF4-FFF2-40B4-BE49-F238E27FC236}">
                <a16:creationId xmlns:a16="http://schemas.microsoft.com/office/drawing/2014/main" id="{000E6C49-20E9-608E-FDCE-11B73018D7DB}"/>
              </a:ext>
            </a:extLst>
          </p:cNvPr>
          <p:cNvSpPr txBox="1">
            <a:spLocks/>
          </p:cNvSpPr>
          <p:nvPr/>
        </p:nvSpPr>
        <p:spPr>
          <a:xfrm>
            <a:off x="8265344" y="5405091"/>
            <a:ext cx="2795107" cy="372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s-ES" sz="1200" dirty="0">
                <a:latin typeface="Montserrat" pitchFamily="2" charset="77"/>
              </a:rPr>
              <a:t>Cargo</a:t>
            </a:r>
          </a:p>
        </p:txBody>
      </p:sp>
      <p:sp>
        <p:nvSpPr>
          <p:cNvPr id="31" name="Título 17">
            <a:extLst>
              <a:ext uri="{FF2B5EF4-FFF2-40B4-BE49-F238E27FC236}">
                <a16:creationId xmlns:a16="http://schemas.microsoft.com/office/drawing/2014/main" id="{87DEA1C8-6524-3794-1FC7-546E84B8BD93}"/>
              </a:ext>
            </a:extLst>
          </p:cNvPr>
          <p:cNvSpPr txBox="1">
            <a:spLocks/>
          </p:cNvSpPr>
          <p:nvPr/>
        </p:nvSpPr>
        <p:spPr>
          <a:xfrm>
            <a:off x="431395" y="3149032"/>
            <a:ext cx="3026179" cy="346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s-ES" sz="1400" b="0" dirty="0">
                <a:solidFill>
                  <a:schemeClr val="bg1">
                    <a:lumMod val="75000"/>
                  </a:schemeClr>
                </a:solidFill>
                <a:latin typeface="Montserrat Medium" panose="00000600000000000000" pitchFamily="2" charset="0"/>
              </a:rPr>
              <a:t>AEMPS, 27 de marzo de 2025</a:t>
            </a:r>
          </a:p>
        </p:txBody>
      </p:sp>
    </p:spTree>
    <p:extLst>
      <p:ext uri="{BB962C8B-B14F-4D97-AF65-F5344CB8AC3E}">
        <p14:creationId xmlns:p14="http://schemas.microsoft.com/office/powerpoint/2010/main" val="26570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2">
            <a:extLst>
              <a:ext uri="{FF2B5EF4-FFF2-40B4-BE49-F238E27FC236}">
                <a16:creationId xmlns:a16="http://schemas.microsoft.com/office/drawing/2014/main" id="{36A3C25D-21E6-244C-B5FD-81A12A06A5DA}"/>
              </a:ext>
            </a:extLst>
          </p:cNvPr>
          <p:cNvSpPr/>
          <p:nvPr/>
        </p:nvSpPr>
        <p:spPr>
          <a:xfrm>
            <a:off x="3025150" y="939744"/>
            <a:ext cx="7865248" cy="1868334"/>
          </a:xfrm>
          <a:prstGeom prst="rect">
            <a:avLst/>
          </a:prstGeom>
          <a:solidFill>
            <a:srgbClr val="84C0E8">
              <a:alpha val="56000"/>
            </a:srgb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marL="171450" indent="-171450" algn="just">
              <a:buClr>
                <a:srgbClr val="CA1139"/>
              </a:buClr>
              <a:buSzPct val="100000"/>
            </a:pPr>
            <a:endParaRPr lang="es-ES" sz="2000" dirty="0">
              <a:solidFill>
                <a:srgbClr val="1B355D"/>
              </a:solidFill>
              <a:latin typeface="Montserrat" pitchFamily="2" charset="77"/>
            </a:endParaRPr>
          </a:p>
        </p:txBody>
      </p:sp>
      <p:sp>
        <p:nvSpPr>
          <p:cNvPr id="2" name="Rectángulo 2">
            <a:extLst>
              <a:ext uri="{FF2B5EF4-FFF2-40B4-BE49-F238E27FC236}">
                <a16:creationId xmlns:a16="http://schemas.microsoft.com/office/drawing/2014/main" id="{36A3C25D-21E6-244C-B5FD-81A12A06A5DA}"/>
              </a:ext>
            </a:extLst>
          </p:cNvPr>
          <p:cNvSpPr/>
          <p:nvPr/>
        </p:nvSpPr>
        <p:spPr>
          <a:xfrm>
            <a:off x="2371212" y="3145036"/>
            <a:ext cx="9144000" cy="2448272"/>
          </a:xfrm>
          <a:prstGeom prst="rect">
            <a:avLst/>
          </a:prstGeom>
          <a:solidFill>
            <a:srgbClr val="84C0E8">
              <a:alpha val="56000"/>
            </a:srgb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7059DD93-1395-5D47-BB3D-49987B78D7DA}"/>
              </a:ext>
            </a:extLst>
          </p:cNvPr>
          <p:cNvSpPr/>
          <p:nvPr/>
        </p:nvSpPr>
        <p:spPr>
          <a:xfrm>
            <a:off x="3575720" y="3215010"/>
            <a:ext cx="8053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CA1139"/>
              </a:buClr>
              <a:buSzPct val="100000"/>
            </a:pPr>
            <a:endParaRPr lang="es-ES" dirty="0">
              <a:solidFill>
                <a:srgbClr val="1B355D"/>
              </a:solidFill>
              <a:latin typeface="Montserrat" pitchFamily="2" charset="77"/>
            </a:endParaRP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Detalles de la localización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: dirección, ciudad, CP, país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Coordenadas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GPS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Email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y número de teléfono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ID de la Localización (</a:t>
            </a:r>
            <a:r>
              <a:rPr lang="es-ES" b="1" u="sng" dirty="0">
                <a:solidFill>
                  <a:srgbClr val="C00000"/>
                </a:solidFill>
                <a:latin typeface="Montserrat" pitchFamily="2" charset="77"/>
              </a:rPr>
              <a:t>LOC ID</a:t>
            </a: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)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Estado de la localización y del ID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 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Referencias externas: DUNS, GS1 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Fuente de información: </a:t>
            </a:r>
            <a:r>
              <a:rPr lang="es-ES" dirty="0" err="1">
                <a:solidFill>
                  <a:srgbClr val="1B355D"/>
                </a:solidFill>
                <a:latin typeface="Montserrat" pitchFamily="2" charset="77"/>
              </a:rPr>
              <a:t>xEVMPD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, </a:t>
            </a:r>
            <a:r>
              <a:rPr lang="es-ES" dirty="0" err="1">
                <a:solidFill>
                  <a:srgbClr val="1B355D"/>
                </a:solidFill>
                <a:latin typeface="Montserrat" pitchFamily="2" charset="77"/>
              </a:rPr>
              <a:t>EudraGMDP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 </a:t>
            </a:r>
            <a:r>
              <a:rPr lang="es-ES" b="1" i="1" u="sng" dirty="0">
                <a:solidFill>
                  <a:srgbClr val="00B050"/>
                </a:solidFill>
                <a:latin typeface="Montserrat" pitchFamily="2" charset="77"/>
              </a:rPr>
              <a:t>(migración 2016)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824192" y="891740"/>
            <a:ext cx="2736304" cy="400110"/>
          </a:xfrm>
          <a:prstGeom prst="rect">
            <a:avLst/>
          </a:prstGeom>
          <a:solidFill>
            <a:srgbClr val="C21F3C"/>
          </a:solidFill>
          <a:ln>
            <a:solidFill>
              <a:srgbClr val="C21F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itchFamily="2" charset="0"/>
              </a:rPr>
              <a:t>ORGANIZACIÓN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957774" y="3100318"/>
            <a:ext cx="3710227" cy="369332"/>
          </a:xfrm>
          <a:prstGeom prst="rect">
            <a:avLst/>
          </a:prstGeom>
          <a:solidFill>
            <a:srgbClr val="C21F3C"/>
          </a:solidFill>
          <a:ln>
            <a:solidFill>
              <a:srgbClr val="C21F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0"/>
              </a:rPr>
              <a:t>LOCALIZACIÓN/DIRECCIÓN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5720" y="919726"/>
            <a:ext cx="5456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Nombres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 preferido </a:t>
            </a:r>
            <a:endParaRPr lang="es-ES" b="1" dirty="0">
              <a:solidFill>
                <a:srgbClr val="1B355D"/>
              </a:solidFill>
              <a:latin typeface="Montserrat" pitchFamily="2" charset="77"/>
            </a:endParaRP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Acrónimo y alternativos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ID de la Organización (</a:t>
            </a:r>
            <a:r>
              <a:rPr lang="es-ES" b="1" u="sng" dirty="0">
                <a:solidFill>
                  <a:srgbClr val="C00000"/>
                </a:solidFill>
                <a:latin typeface="Montserrat" pitchFamily="2" charset="77"/>
              </a:rPr>
              <a:t>ORG ID</a:t>
            </a: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)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Estado de la organización y del ID 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Tipo de organización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24000" y="110534"/>
            <a:ext cx="88924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OMS: Información </a:t>
            </a:r>
            <a:r>
              <a:rPr lang="es-E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pública disponible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2" y="1118867"/>
            <a:ext cx="3360711" cy="13031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6" y="3469650"/>
            <a:ext cx="3513124" cy="19204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A3C9BF-536C-3346-A167-D5110D788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448" y="565650"/>
            <a:ext cx="749763" cy="726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AFE188E-3940-F942-BAD4-BA2FB8306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560" y="328498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8603"/>
              </p:ext>
            </p:extLst>
          </p:nvPr>
        </p:nvGraphicFramePr>
        <p:xfrm>
          <a:off x="767408" y="1569661"/>
          <a:ext cx="9145016" cy="456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55">
                  <a:extLst>
                    <a:ext uri="{9D8B030D-6E8A-4147-A177-3AD203B41FA5}">
                      <a16:colId xmlns:a16="http://schemas.microsoft.com/office/drawing/2014/main" val="786498818"/>
                    </a:ext>
                  </a:extLst>
                </a:gridCol>
                <a:gridCol w="5310925">
                  <a:extLst>
                    <a:ext uri="{9D8B030D-6E8A-4147-A177-3AD203B41FA5}">
                      <a16:colId xmlns:a16="http://schemas.microsoft.com/office/drawing/2014/main" val="1490237491"/>
                    </a:ext>
                  </a:extLst>
                </a:gridCol>
                <a:gridCol w="1547836">
                  <a:extLst>
                    <a:ext uri="{9D8B030D-6E8A-4147-A177-3AD203B41FA5}">
                      <a16:colId xmlns:a16="http://schemas.microsoft.com/office/drawing/2014/main" val="1693884245"/>
                    </a:ext>
                  </a:extLst>
                </a:gridCol>
              </a:tblGrid>
              <a:tr h="451455">
                <a:tc>
                  <a:txBody>
                    <a:bodyPr/>
                    <a:lstStyle/>
                    <a:p>
                      <a:r>
                        <a:rPr lang="es-ES" dirty="0" smtClean="0"/>
                        <a:t>Entidad está….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Documentación</a:t>
                      </a:r>
                      <a:r>
                        <a:rPr lang="es-ES" baseline="0" smtClean="0"/>
                        <a:t> requerida (nombre, dirección, fecha)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ejemplo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897091"/>
                  </a:ext>
                </a:extLst>
              </a:tr>
              <a:tr h="4448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EEA- </a:t>
                      </a:r>
                      <a:r>
                        <a:rPr lang="en-US" sz="1200" dirty="0" err="1" smtClean="0"/>
                        <a:t>Disponible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</a:t>
                      </a:r>
                      <a:r>
                        <a:rPr lang="en-US" sz="1200" dirty="0" smtClean="0"/>
                        <a:t> el </a:t>
                      </a:r>
                      <a:r>
                        <a:rPr lang="en-US" sz="1200" dirty="0" err="1" smtClean="0"/>
                        <a:t>registro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Mercantil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 se </a:t>
                      </a:r>
                      <a:r>
                        <a:rPr lang="es-ES" sz="1200" dirty="0" err="1" smtClean="0"/>
                        <a:t>require</a:t>
                      </a:r>
                      <a:r>
                        <a:rPr lang="es-ES" sz="1200" dirty="0" smtClean="0"/>
                        <a:t> </a:t>
                      </a:r>
                    </a:p>
                    <a:p>
                      <a:r>
                        <a:rPr lang="es-ES" sz="1200" dirty="0" smtClean="0"/>
                        <a:t>Validación en Registro mercantil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e.g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TAC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54563"/>
                  </a:ext>
                </a:extLst>
              </a:tr>
              <a:tr h="9785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EEA-No </a:t>
                      </a:r>
                      <a:r>
                        <a:rPr lang="en-US" sz="1200" dirty="0" err="1" smtClean="0"/>
                        <a:t>Disponible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</a:t>
                      </a:r>
                      <a:r>
                        <a:rPr lang="en-US" sz="1200" dirty="0" smtClean="0"/>
                        <a:t> el </a:t>
                      </a:r>
                      <a:r>
                        <a:rPr lang="en-US" sz="1200" dirty="0" err="1" smtClean="0"/>
                        <a:t>registro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Mercantil</a:t>
                      </a:r>
                      <a:r>
                        <a:rPr lang="en-US" sz="1200" dirty="0" smtClean="0"/>
                        <a:t>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err="1" smtClean="0"/>
                        <a:t>Numero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lugar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fabricación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EudraGMDP</a:t>
                      </a:r>
                      <a:endParaRPr lang="en-US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err="1" smtClean="0"/>
                        <a:t>Documento</a:t>
                      </a:r>
                      <a:r>
                        <a:rPr lang="en-US" sz="1200" dirty="0" smtClean="0"/>
                        <a:t> GMP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err="1" smtClean="0"/>
                        <a:t>Identificador</a:t>
                      </a:r>
                      <a:r>
                        <a:rPr lang="en-US" sz="1200" dirty="0" smtClean="0"/>
                        <a:t> GS1,</a:t>
                      </a:r>
                      <a:r>
                        <a:rPr lang="en-US" sz="1200" baseline="0" dirty="0" smtClean="0"/>
                        <a:t> DUNS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Carta official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e.g. Hospital, Universidad, </a:t>
                      </a:r>
                      <a:r>
                        <a:rPr lang="en-US" sz="1200" dirty="0" err="1" smtClean="0"/>
                        <a:t>Institución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fabricante</a:t>
                      </a:r>
                      <a:r>
                        <a:rPr lang="en-US" sz="1200" dirty="0" smtClean="0"/>
                        <a:t>..etc. </a:t>
                      </a:r>
                      <a:endParaRPr lang="es-E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533689"/>
                  </a:ext>
                </a:extLst>
              </a:tr>
              <a:tr h="11565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EEA-No </a:t>
                      </a:r>
                      <a:r>
                        <a:rPr lang="en-US" sz="1200" dirty="0" err="1" smtClean="0"/>
                        <a:t>Disponible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</a:t>
                      </a:r>
                      <a:r>
                        <a:rPr lang="en-US" sz="1200" dirty="0" smtClean="0"/>
                        <a:t> el </a:t>
                      </a:r>
                      <a:r>
                        <a:rPr lang="en-US" sz="1200" dirty="0" err="1" smtClean="0"/>
                        <a:t>registro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Mercantil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K - Individual registration Headed letter template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r>
                        <a:rPr lang="en-US" sz="1200" dirty="0" smtClean="0"/>
                        <a:t>Justification</a:t>
                      </a:r>
                      <a:r>
                        <a:rPr lang="en-US" sz="1200" baseline="0" dirty="0" smtClean="0"/>
                        <a:t> l</a:t>
                      </a:r>
                      <a:r>
                        <a:rPr lang="en-US" sz="1200" dirty="0" smtClean="0"/>
                        <a:t>egal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Requieren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certificado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EudraGMDP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Asumir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TAC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e.g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Emprendedores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  <a:p>
                      <a:r>
                        <a:rPr lang="es-ES" sz="1200" dirty="0" smtClean="0"/>
                        <a:t>(temporalmente)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52163"/>
                  </a:ext>
                </a:extLst>
              </a:tr>
              <a:tr h="44480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 EEA- </a:t>
                      </a:r>
                      <a:r>
                        <a:rPr lang="en-US" sz="1200" dirty="0" err="1" smtClean="0"/>
                        <a:t>Disponible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</a:t>
                      </a:r>
                      <a:r>
                        <a:rPr lang="en-US" sz="1200" dirty="0" smtClean="0"/>
                        <a:t> el </a:t>
                      </a:r>
                      <a:r>
                        <a:rPr lang="en-US" sz="1200" dirty="0" err="1" smtClean="0"/>
                        <a:t>registro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Mercantil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Documento registro</a:t>
                      </a:r>
                    </a:p>
                    <a:p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300649"/>
                  </a:ext>
                </a:extLst>
              </a:tr>
              <a:tr h="978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 EEA-No </a:t>
                      </a:r>
                      <a:r>
                        <a:rPr lang="en-US" sz="1200" dirty="0" err="1" smtClean="0"/>
                        <a:t>Disponible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</a:t>
                      </a:r>
                      <a:r>
                        <a:rPr lang="en-US" sz="1200" dirty="0" smtClean="0"/>
                        <a:t> el “</a:t>
                      </a:r>
                      <a:r>
                        <a:rPr lang="en-US" sz="1200" i="1" dirty="0" err="1" smtClean="0"/>
                        <a:t>registro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Mercantil</a:t>
                      </a:r>
                      <a:r>
                        <a:rPr lang="en-US" sz="1200" i="1" dirty="0" smtClean="0"/>
                        <a:t>” </a:t>
                      </a:r>
                      <a:endParaRPr lang="es-ES" sz="1200" i="1" dirty="0" smtClean="0"/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err="1" smtClean="0"/>
                        <a:t>Numero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lugar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fabricación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EudraGMDP</a:t>
                      </a:r>
                      <a:endParaRPr lang="en-US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err="1" smtClean="0"/>
                        <a:t>Documento</a:t>
                      </a:r>
                      <a:r>
                        <a:rPr lang="en-US" sz="1200" dirty="0" smtClean="0"/>
                        <a:t> GMP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err="1" smtClean="0"/>
                        <a:t>Identificador</a:t>
                      </a:r>
                      <a:r>
                        <a:rPr lang="en-US" sz="1200" dirty="0" smtClean="0"/>
                        <a:t> GS1,</a:t>
                      </a:r>
                      <a:r>
                        <a:rPr lang="en-US" sz="1200" baseline="0" dirty="0" smtClean="0"/>
                        <a:t> DUNS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Carta official</a:t>
                      </a:r>
                    </a:p>
                    <a:p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Fabricante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19472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623392" y="923330"/>
            <a:ext cx="9001000" cy="601478"/>
          </a:xfrm>
          <a:prstGeom prst="rect">
            <a:avLst/>
          </a:prstGeom>
          <a:solidFill>
            <a:srgbClr val="84C0E8">
              <a:alpha val="56000"/>
            </a:srgb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1754" y="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OMS: Nueva 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Organización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83432" y="63813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E-OMS </a:t>
            </a:r>
            <a:r>
              <a:rPr lang="es-ES" dirty="0" err="1" smtClean="0">
                <a:solidFill>
                  <a:srgbClr val="0070C0"/>
                </a:solidFill>
              </a:rPr>
              <a:t>change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request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6584">
            <a:off x="8700041" y="-514823"/>
            <a:ext cx="3828620" cy="37066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7054" y="935402"/>
            <a:ext cx="78505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70C0"/>
                </a:solidFill>
                <a:latin typeface="Montserrat" panose="00000500000000000000" pitchFamily="2" charset="0"/>
              </a:rPr>
              <a:t>Crear una nueva organización</a:t>
            </a:r>
          </a:p>
          <a:p>
            <a:pPr lvl="1"/>
            <a:r>
              <a:rPr lang="es-ES" sz="1600" dirty="0" smtClean="0">
                <a:solidFill>
                  <a:srgbClr val="0070C0"/>
                </a:solidFill>
                <a:latin typeface="Montserrat" panose="00000500000000000000" pitchFamily="2" charset="0"/>
              </a:rPr>
              <a:t>Entidad legal nueva/escisión </a:t>
            </a:r>
            <a:endParaRPr lang="es-ES" sz="16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n 59">
            <a:extLst>
              <a:ext uri="{FF2B5EF4-FFF2-40B4-BE49-F238E27FC236}">
                <a16:creationId xmlns:a16="http://schemas.microsoft.com/office/drawing/2014/main" id="{95167D2E-0FBA-45D1-9CB5-27B492B7F2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2594" y="30650"/>
            <a:ext cx="545424" cy="5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7488" y="2077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OMS: Nueva </a:t>
            </a:r>
            <a:r>
              <a:rPr lang="es-ES" sz="54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Location</a:t>
            </a:r>
            <a:endParaRPr lang="es-ES" sz="5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6A3C25D-21E6-244C-B5FD-81A12A06A5DA}"/>
              </a:ext>
            </a:extLst>
          </p:cNvPr>
          <p:cNvSpPr/>
          <p:nvPr/>
        </p:nvSpPr>
        <p:spPr>
          <a:xfrm>
            <a:off x="514375" y="1124744"/>
            <a:ext cx="10627046" cy="2160240"/>
          </a:xfrm>
          <a:prstGeom prst="rect">
            <a:avLst/>
          </a:prstGeom>
          <a:solidFill>
            <a:srgbClr val="84C0E8">
              <a:alpha val="56000"/>
            </a:srgb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endParaRPr lang="es-ES" sz="2000" dirty="0"/>
          </a:p>
        </p:txBody>
      </p:sp>
      <p:sp>
        <p:nvSpPr>
          <p:cNvPr id="4" name="10 Rectángulo"/>
          <p:cNvSpPr/>
          <p:nvPr/>
        </p:nvSpPr>
        <p:spPr>
          <a:xfrm>
            <a:off x="1127448" y="1268760"/>
            <a:ext cx="9444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Genera LOC_ID nuevo</a:t>
            </a:r>
            <a:endParaRPr lang="es-ES" b="1" dirty="0">
              <a:solidFill>
                <a:srgbClr val="1B355D"/>
              </a:solidFill>
              <a:latin typeface="Montserrat" pitchFamily="2" charset="77"/>
            </a:endParaRP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Se añade nueva ubicación a un ORG_ID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Añadir ubicación física-fusión compañía/venta</a:t>
            </a:r>
            <a:endParaRPr lang="es-ES" dirty="0">
              <a:solidFill>
                <a:srgbClr val="1B355D"/>
              </a:solidFill>
              <a:latin typeface="Montserrat" pitchFamily="2" charset="77"/>
            </a:endParaRP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Se crea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ORG_ID </a:t>
            </a: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nuevo</a:t>
            </a:r>
            <a:endParaRPr lang="es-ES" dirty="0">
              <a:solidFill>
                <a:srgbClr val="1B355D"/>
              </a:solidFill>
              <a:latin typeface="Montserrat" pitchFamily="2" charset="77"/>
            </a:endParaRPr>
          </a:p>
        </p:txBody>
      </p:sp>
      <p:sp>
        <p:nvSpPr>
          <p:cNvPr id="7" name="AutoShape 2" descr="https://apis.mail.yahoo.com/ws/v3/mailboxes/@.id==VjN-2g01B8pSitZ22UJlVnBGOog4RQdOjrRsdiyN9tv5MocrWyIANeXs3seW309Jezr50XmApdQOtkJ-wQksRpr4gg/messages/@.id==ABewbCV2ZOvoZ-Q42QDHOKNFTWU/content/parts/@.id==3/thumbnail?appid=YMailNorrin&amp;downloadWhenThumbnailFails=true&amp;pid=3"/>
          <p:cNvSpPr>
            <a:spLocks noChangeAspect="1" noChangeArrowheads="1"/>
          </p:cNvSpPr>
          <p:nvPr/>
        </p:nvSpPr>
        <p:spPr bwMode="auto">
          <a:xfrm>
            <a:off x="155575" y="-1058863"/>
            <a:ext cx="32194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5042490-721A-0E45-A9AA-6733512D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2466">
            <a:off x="10569901" y="541519"/>
            <a:ext cx="1395090" cy="13649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4C259F-5660-D33B-36F6-9B738412C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1904">
            <a:off x="90142" y="1684514"/>
            <a:ext cx="1040699" cy="10406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63" y="3330648"/>
            <a:ext cx="3414056" cy="19889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08" y="3192885"/>
            <a:ext cx="4572396" cy="20194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5468591"/>
            <a:ext cx="9496671" cy="64807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087888" y="5468591"/>
            <a:ext cx="287975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3647" y="207845"/>
            <a:ext cx="10567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OMS Modificaciones: Organizaciones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36A3C25D-21E6-244C-B5FD-81A12A06A5DA}"/>
              </a:ext>
            </a:extLst>
          </p:cNvPr>
          <p:cNvSpPr/>
          <p:nvPr/>
        </p:nvSpPr>
        <p:spPr>
          <a:xfrm>
            <a:off x="794095" y="1525829"/>
            <a:ext cx="10627046" cy="2862322"/>
          </a:xfrm>
          <a:prstGeom prst="rect">
            <a:avLst/>
          </a:prstGeom>
          <a:solidFill>
            <a:srgbClr val="84C0E8">
              <a:alpha val="56000"/>
            </a:srgb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endParaRPr lang="es-ES" sz="2000" dirty="0"/>
          </a:p>
        </p:txBody>
      </p:sp>
      <p:sp>
        <p:nvSpPr>
          <p:cNvPr id="5" name="10 Rectángulo"/>
          <p:cNvSpPr/>
          <p:nvPr/>
        </p:nvSpPr>
        <p:spPr>
          <a:xfrm>
            <a:off x="1213983" y="1525829"/>
            <a:ext cx="95641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Actualización (</a:t>
            </a:r>
            <a:r>
              <a:rPr lang="es-ES" b="1" dirty="0" err="1">
                <a:solidFill>
                  <a:srgbClr val="1B355D"/>
                </a:solidFill>
                <a:latin typeface="Montserrat" pitchFamily="2" charset="77"/>
              </a:rPr>
              <a:t>change</a:t>
            </a: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 </a:t>
            </a:r>
            <a:r>
              <a:rPr lang="es-ES" b="1" dirty="0" err="1">
                <a:solidFill>
                  <a:srgbClr val="1B355D"/>
                </a:solidFill>
                <a:latin typeface="Montserrat" pitchFamily="2" charset="77"/>
              </a:rPr>
              <a:t>request</a:t>
            </a: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):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Datos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incompletos o incorrectos (nombre incorrecto, </a:t>
            </a: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mayúsculas, erratas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…)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Actualización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del nombre de la entidad -Solo cambio de nombre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Actualización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del nombre de la entidad- fusión compañía/traspaso/venta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Añadir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el carácter unipersonal en las </a:t>
            </a: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Siglas: “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U</a:t>
            </a: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”</a:t>
            </a:r>
          </a:p>
          <a:p>
            <a:pPr algn="just">
              <a:buClr>
                <a:srgbClr val="CA1139"/>
              </a:buClr>
              <a:buSzPct val="100000"/>
            </a:pPr>
            <a:endParaRPr lang="es-ES" dirty="0" smtClean="0">
              <a:solidFill>
                <a:srgbClr val="1B355D"/>
              </a:solidFill>
              <a:latin typeface="Montserrat" pitchFamily="2" charset="77"/>
            </a:endParaRP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Desactivación organización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Cambio a otro país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Única ubicación</a:t>
            </a:r>
            <a:endParaRPr lang="es-ES" dirty="0">
              <a:solidFill>
                <a:srgbClr val="1B355D"/>
              </a:solidFill>
              <a:latin typeface="Montserrat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4C259F-5660-D33B-36F6-9B738412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32664">
            <a:off x="273745" y="1774768"/>
            <a:ext cx="1040699" cy="10406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42490-721A-0E45-A9AA-6733512D0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466">
            <a:off x="10723595" y="646008"/>
            <a:ext cx="1395090" cy="13649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5553458"/>
            <a:ext cx="8554425" cy="66697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672064" y="5883064"/>
            <a:ext cx="936104" cy="4051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r="20687"/>
          <a:stretch/>
        </p:blipFill>
        <p:spPr>
          <a:xfrm>
            <a:off x="8040216" y="2785157"/>
            <a:ext cx="3531523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1480" y="246584"/>
            <a:ext cx="8709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OMS Modificaciones</a:t>
            </a: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s-ES" sz="54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Location</a:t>
            </a:r>
            <a:endParaRPr lang="es-ES" sz="5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36A3C25D-21E6-244C-B5FD-81A12A06A5DA}"/>
              </a:ext>
            </a:extLst>
          </p:cNvPr>
          <p:cNvSpPr/>
          <p:nvPr/>
        </p:nvSpPr>
        <p:spPr>
          <a:xfrm>
            <a:off x="682514" y="1414911"/>
            <a:ext cx="10627046" cy="2484590"/>
          </a:xfrm>
          <a:prstGeom prst="rect">
            <a:avLst/>
          </a:prstGeom>
          <a:solidFill>
            <a:srgbClr val="84C0E8">
              <a:alpha val="56000"/>
            </a:srgb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endParaRPr lang="es-ES" sz="2000" dirty="0"/>
          </a:p>
        </p:txBody>
      </p:sp>
      <p:sp>
        <p:nvSpPr>
          <p:cNvPr id="8" name="10 Rectángulo"/>
          <p:cNvSpPr/>
          <p:nvPr/>
        </p:nvSpPr>
        <p:spPr>
          <a:xfrm>
            <a:off x="911990" y="1453887"/>
            <a:ext cx="10153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Actualización </a:t>
            </a: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del lugar físico (</a:t>
            </a:r>
            <a:r>
              <a:rPr lang="es-ES" b="1" dirty="0" err="1" smtClean="0">
                <a:solidFill>
                  <a:srgbClr val="1B355D"/>
                </a:solidFill>
                <a:latin typeface="Montserrat" pitchFamily="2" charset="77"/>
              </a:rPr>
              <a:t>change</a:t>
            </a: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 </a:t>
            </a:r>
            <a:r>
              <a:rPr lang="es-ES" b="1" dirty="0" err="1" smtClean="0">
                <a:solidFill>
                  <a:srgbClr val="1B355D"/>
                </a:solidFill>
                <a:latin typeface="Montserrat" pitchFamily="2" charset="77"/>
              </a:rPr>
              <a:t>request</a:t>
            </a: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)</a:t>
            </a: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No </a:t>
            </a:r>
            <a:r>
              <a:rPr lang="es-ES" b="1" dirty="0">
                <a:solidFill>
                  <a:srgbClr val="1B355D"/>
                </a:solidFill>
                <a:latin typeface="Montserrat" pitchFamily="2" charset="77"/>
              </a:rPr>
              <a:t>genera LOC_ID nuevo </a:t>
            </a: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:</a:t>
            </a:r>
            <a:endParaRPr lang="es-ES" b="1" dirty="0">
              <a:solidFill>
                <a:srgbClr val="1B355D"/>
              </a:solidFill>
              <a:latin typeface="Montserrat" pitchFamily="2" charset="77"/>
            </a:endParaRP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Cambios en los datos administrativos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(nombre incorrecto, mayúsculas, erratas</a:t>
            </a: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…)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Actualización de la dirección en la lengua local</a:t>
            </a:r>
          </a:p>
          <a:p>
            <a:pPr marL="628650" lvl="1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Cambio </a:t>
            </a:r>
            <a:r>
              <a:rPr lang="es-ES" dirty="0">
                <a:solidFill>
                  <a:srgbClr val="1B355D"/>
                </a:solidFill>
                <a:latin typeface="Montserrat" pitchFamily="2" charset="77"/>
              </a:rPr>
              <a:t>nombre (organización original en OMS) (sin cambio entidad legal</a:t>
            </a:r>
            <a:r>
              <a:rPr lang="es-ES" dirty="0" smtClean="0">
                <a:solidFill>
                  <a:srgbClr val="1B355D"/>
                </a:solidFill>
                <a:latin typeface="Montserrat" pitchFamily="2" charset="77"/>
              </a:rPr>
              <a:t>)</a:t>
            </a:r>
          </a:p>
          <a:p>
            <a:pPr lvl="1" algn="just">
              <a:buClr>
                <a:srgbClr val="CA1139"/>
              </a:buClr>
              <a:buSzPct val="100000"/>
            </a:pPr>
            <a:endParaRPr lang="es-ES" dirty="0" smtClean="0">
              <a:solidFill>
                <a:srgbClr val="1B355D"/>
              </a:solidFill>
              <a:latin typeface="Montserrat" pitchFamily="2" charset="77"/>
            </a:endParaRP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r>
              <a:rPr lang="es-ES" b="1" dirty="0" smtClean="0">
                <a:solidFill>
                  <a:srgbClr val="1B355D"/>
                </a:solidFill>
                <a:latin typeface="Montserrat" pitchFamily="2" charset="77"/>
              </a:rPr>
              <a:t>Desactivación Ubicación</a:t>
            </a:r>
            <a:endParaRPr lang="es-ES" b="1" dirty="0">
              <a:solidFill>
                <a:srgbClr val="1B355D"/>
              </a:solidFill>
              <a:latin typeface="Montserrat" pitchFamily="2" charset="77"/>
            </a:endParaRPr>
          </a:p>
          <a:p>
            <a:pPr marL="171450" indent="-171450" algn="just">
              <a:buClr>
                <a:srgbClr val="CA1139"/>
              </a:buClr>
              <a:buSzPct val="100000"/>
              <a:buBlip>
                <a:blip r:embed="rId2"/>
              </a:buBlip>
            </a:pPr>
            <a:endParaRPr lang="es-ES" b="1" dirty="0">
              <a:solidFill>
                <a:srgbClr val="1B355D"/>
              </a:solidFill>
              <a:latin typeface="Montserrat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4C259F-5660-D33B-36F6-9B738412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1904">
            <a:off x="162165" y="382858"/>
            <a:ext cx="1040699" cy="10406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042490-721A-0E45-A9AA-6733512D0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466">
            <a:off x="10582407" y="4305325"/>
            <a:ext cx="1395090" cy="13649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4" y="3253353"/>
            <a:ext cx="4374259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redondeado 17">
            <a:extLst>
              <a:ext uri="{FF2B5EF4-FFF2-40B4-BE49-F238E27FC236}">
                <a16:creationId xmlns:a16="http://schemas.microsoft.com/office/drawing/2014/main" id="{657D7DD2-CAC4-4D44-A3FB-BE62030F52E9}"/>
              </a:ext>
            </a:extLst>
          </p:cNvPr>
          <p:cNvSpPr/>
          <p:nvPr/>
        </p:nvSpPr>
        <p:spPr>
          <a:xfrm>
            <a:off x="2279576" y="476672"/>
            <a:ext cx="1944216" cy="504056"/>
          </a:xfrm>
          <a:prstGeom prst="roundRect">
            <a:avLst/>
          </a:prstGeom>
          <a:solidFill>
            <a:srgbClr val="CA1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latin typeface="Montserrat" pitchFamily="2" charset="0"/>
            </a:endParaRPr>
          </a:p>
        </p:txBody>
      </p:sp>
      <p:cxnSp>
        <p:nvCxnSpPr>
          <p:cNvPr id="7" name="Conector recto 30">
            <a:extLst>
              <a:ext uri="{FF2B5EF4-FFF2-40B4-BE49-F238E27FC236}">
                <a16:creationId xmlns:a16="http://schemas.microsoft.com/office/drawing/2014/main" id="{198ED584-8EB4-934F-BC9C-93CC3DA10A1F}"/>
              </a:ext>
            </a:extLst>
          </p:cNvPr>
          <p:cNvCxnSpPr>
            <a:cxnSpLocks/>
          </p:cNvCxnSpPr>
          <p:nvPr/>
        </p:nvCxnSpPr>
        <p:spPr>
          <a:xfrm>
            <a:off x="1919536" y="620688"/>
            <a:ext cx="0" cy="4176464"/>
          </a:xfrm>
          <a:prstGeom prst="line">
            <a:avLst/>
          </a:prstGeom>
          <a:ln w="57150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59">
            <a:extLst>
              <a:ext uri="{FF2B5EF4-FFF2-40B4-BE49-F238E27FC236}">
                <a16:creationId xmlns:a16="http://schemas.microsoft.com/office/drawing/2014/main" id="{95167D2E-0FBA-45D1-9CB5-27B492B7F2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098" y="404665"/>
            <a:ext cx="545424" cy="570817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8D963E85-03B3-6B49-964C-0285AB25EB5F}"/>
              </a:ext>
            </a:extLst>
          </p:cNvPr>
          <p:cNvSpPr txBox="1"/>
          <p:nvPr/>
        </p:nvSpPr>
        <p:spPr>
          <a:xfrm>
            <a:off x="1991544" y="1196753"/>
            <a:ext cx="4104456" cy="735521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err="1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Nombre</a:t>
            </a:r>
            <a:r>
              <a:rPr lang="en-US" b="1" dirty="0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 y </a:t>
            </a:r>
            <a:r>
              <a:rPr lang="en-US" b="1" dirty="0" err="1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entidad</a:t>
            </a:r>
            <a:r>
              <a:rPr lang="en-US" b="1" dirty="0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 legal/</a:t>
            </a:r>
            <a:r>
              <a:rPr lang="en-US" b="1" dirty="0" err="1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jurídica</a:t>
            </a:r>
            <a:r>
              <a:rPr lang="en-US" b="1" dirty="0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 en un </a:t>
            </a:r>
            <a:r>
              <a:rPr lang="en-US" b="1" dirty="0" err="1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país</a:t>
            </a:r>
            <a:r>
              <a:rPr lang="en-US" b="1" dirty="0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b="1" dirty="0" err="1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concreto</a:t>
            </a:r>
            <a:r>
              <a:rPr lang="en-US" b="1" dirty="0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</a:p>
        </p:txBody>
      </p:sp>
      <p:cxnSp>
        <p:nvCxnSpPr>
          <p:cNvPr id="22" name="Conector recto 30">
            <a:extLst>
              <a:ext uri="{FF2B5EF4-FFF2-40B4-BE49-F238E27FC236}">
                <a16:creationId xmlns:a16="http://schemas.microsoft.com/office/drawing/2014/main" id="{198ED584-8EB4-934F-BC9C-93CC3DA10A1F}"/>
              </a:ext>
            </a:extLst>
          </p:cNvPr>
          <p:cNvCxnSpPr>
            <a:cxnSpLocks/>
          </p:cNvCxnSpPr>
          <p:nvPr/>
        </p:nvCxnSpPr>
        <p:spPr>
          <a:xfrm>
            <a:off x="6168008" y="764704"/>
            <a:ext cx="0" cy="4104456"/>
          </a:xfrm>
          <a:prstGeom prst="line">
            <a:avLst/>
          </a:prstGeom>
          <a:ln w="57150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t="22048" r="6688"/>
          <a:stretch>
            <a:fillRect/>
          </a:stretch>
        </p:blipFill>
        <p:spPr bwMode="auto">
          <a:xfrm>
            <a:off x="1775520" y="3356993"/>
            <a:ext cx="8568952" cy="76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 r="6688"/>
          <a:stretch>
            <a:fillRect/>
          </a:stretch>
        </p:blipFill>
        <p:spPr bwMode="auto">
          <a:xfrm>
            <a:off x="1775520" y="4293097"/>
            <a:ext cx="8628528" cy="124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1631504" y="4725144"/>
            <a:ext cx="3456384" cy="8640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03912" y="4725144"/>
            <a:ext cx="3528392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303912" y="5157192"/>
            <a:ext cx="3528392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21">
            <a:extLst>
              <a:ext uri="{FF2B5EF4-FFF2-40B4-BE49-F238E27FC236}">
                <a16:creationId xmlns:a16="http://schemas.microsoft.com/office/drawing/2014/main" id="{8759B8FA-3C8D-444C-B02D-FC9CAE5A6E9C}"/>
              </a:ext>
            </a:extLst>
          </p:cNvPr>
          <p:cNvSpPr/>
          <p:nvPr/>
        </p:nvSpPr>
        <p:spPr>
          <a:xfrm>
            <a:off x="2279576" y="476672"/>
            <a:ext cx="3903766" cy="55097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Montserrat" pitchFamily="2" charset="0"/>
                <a:ea typeface="DIN Pro Bold" charset="0"/>
                <a:cs typeface="DIN Pro Bold" charset="0"/>
              </a:rPr>
              <a:t>Organización</a:t>
            </a:r>
            <a:r>
              <a:rPr lang="es-ES" sz="1500" b="1" dirty="0">
                <a:solidFill>
                  <a:schemeClr val="bg1"/>
                </a:solidFill>
                <a:latin typeface="Montserrat" pitchFamily="2" charset="0"/>
                <a:ea typeface="DIN Pro Bold" charset="0"/>
                <a:cs typeface="DIN Pro Bold" charset="0"/>
              </a:rPr>
              <a:t> </a:t>
            </a:r>
          </a:p>
        </p:txBody>
      </p:sp>
      <p:sp>
        <p:nvSpPr>
          <p:cNvPr id="32" name="Rectángulo redondeado 17">
            <a:extLst>
              <a:ext uri="{FF2B5EF4-FFF2-40B4-BE49-F238E27FC236}">
                <a16:creationId xmlns:a16="http://schemas.microsoft.com/office/drawing/2014/main" id="{657D7DD2-CAC4-4D44-A3FB-BE62030F52E9}"/>
              </a:ext>
            </a:extLst>
          </p:cNvPr>
          <p:cNvSpPr/>
          <p:nvPr/>
        </p:nvSpPr>
        <p:spPr>
          <a:xfrm>
            <a:off x="6528048" y="476672"/>
            <a:ext cx="2232248" cy="504056"/>
          </a:xfrm>
          <a:prstGeom prst="roundRect">
            <a:avLst/>
          </a:prstGeom>
          <a:solidFill>
            <a:srgbClr val="CA1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Montserrat" pitchFamily="2" charset="0"/>
            </a:endParaRPr>
          </a:p>
        </p:txBody>
      </p:sp>
      <p:sp>
        <p:nvSpPr>
          <p:cNvPr id="34" name="Rectángulo 21">
            <a:extLst>
              <a:ext uri="{FF2B5EF4-FFF2-40B4-BE49-F238E27FC236}">
                <a16:creationId xmlns:a16="http://schemas.microsoft.com/office/drawing/2014/main" id="{8759B8FA-3C8D-444C-B02D-FC9CAE5A6E9C}"/>
              </a:ext>
            </a:extLst>
          </p:cNvPr>
          <p:cNvSpPr/>
          <p:nvPr/>
        </p:nvSpPr>
        <p:spPr>
          <a:xfrm>
            <a:off x="6476202" y="476672"/>
            <a:ext cx="3903766" cy="504056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Montserrat" pitchFamily="2" charset="0"/>
                <a:ea typeface="DIN Pro Bold" charset="0"/>
                <a:cs typeface="DIN Pro Bold" charset="0"/>
              </a:rPr>
              <a:t>Localización(es)</a:t>
            </a:r>
            <a:endParaRPr lang="es-ES" sz="1500" b="1" dirty="0">
              <a:solidFill>
                <a:schemeClr val="bg1"/>
              </a:solidFill>
              <a:latin typeface="Montserrat" pitchFamily="2" charset="0"/>
              <a:ea typeface="DIN Pro Bold" charset="0"/>
              <a:cs typeface="DIN Pro Bold" charset="0"/>
            </a:endParaRPr>
          </a:p>
        </p:txBody>
      </p:sp>
      <p:pic>
        <p:nvPicPr>
          <p:cNvPr id="16" name="Imagen 175">
            <a:extLst>
              <a:ext uri="{FF2B5EF4-FFF2-40B4-BE49-F238E27FC236}">
                <a16:creationId xmlns:a16="http://schemas.microsoft.com/office/drawing/2014/main" id="{3F94CADD-DC1E-3A45-B2B0-CC5ADE5869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9977" y="404664"/>
            <a:ext cx="552567" cy="522398"/>
          </a:xfrm>
          <a:prstGeom prst="rect">
            <a:avLst/>
          </a:prstGeom>
        </p:spPr>
      </p:pic>
      <p:cxnSp>
        <p:nvCxnSpPr>
          <p:cNvPr id="20" name="19 Conector recto de flecha"/>
          <p:cNvCxnSpPr/>
          <p:nvPr/>
        </p:nvCxnSpPr>
        <p:spPr>
          <a:xfrm>
            <a:off x="4367808" y="2636912"/>
            <a:ext cx="0" cy="20882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8832304" y="2420888"/>
            <a:ext cx="0" cy="2304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719736" y="2348880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  <a:latin typeface="Montserrat" pitchFamily="2" charset="0"/>
              </a:rPr>
              <a:t>ORG ID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7608168" y="2276872"/>
            <a:ext cx="172819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  <a:latin typeface="Montserrat" pitchFamily="2" charset="0"/>
              </a:rPr>
              <a:t>LOC(s) ID(s)</a:t>
            </a:r>
          </a:p>
        </p:txBody>
      </p:sp>
      <p:sp>
        <p:nvSpPr>
          <p:cNvPr id="45" name="44 Flecha doblada hacia arriba"/>
          <p:cNvSpPr/>
          <p:nvPr/>
        </p:nvSpPr>
        <p:spPr>
          <a:xfrm rot="5400000">
            <a:off x="3035660" y="2024844"/>
            <a:ext cx="720080" cy="504056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Flecha doblada hacia arriba"/>
          <p:cNvSpPr/>
          <p:nvPr/>
        </p:nvSpPr>
        <p:spPr>
          <a:xfrm rot="5400000">
            <a:off x="6816080" y="1844824"/>
            <a:ext cx="1080120" cy="504056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D963E85-03B3-6B49-964C-0285AB25EB5F}"/>
              </a:ext>
            </a:extLst>
          </p:cNvPr>
          <p:cNvSpPr txBox="1"/>
          <p:nvPr/>
        </p:nvSpPr>
        <p:spPr>
          <a:xfrm>
            <a:off x="6744072" y="1268761"/>
            <a:ext cx="2736304" cy="306467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dirty="0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b="1" dirty="0" err="1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Localización</a:t>
            </a:r>
            <a:r>
              <a:rPr lang="en-US" dirty="0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b="1" dirty="0" err="1">
                <a:solidFill>
                  <a:srgbClr val="374971"/>
                </a:solidFill>
                <a:latin typeface="Montserrat" charset="0"/>
                <a:ea typeface="Montserrat" charset="0"/>
                <a:cs typeface="Montserrat" charset="0"/>
              </a:rPr>
              <a:t>física</a:t>
            </a:r>
            <a:endParaRPr lang="en-US" b="1" dirty="0">
              <a:solidFill>
                <a:srgbClr val="37497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48128" y="198884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  <a:latin typeface="Montserrat" pitchFamily="2" charset="0"/>
                <a:cs typeface="Mongolian Baiti" pitchFamily="66" charset="0"/>
              </a:rPr>
              <a:t>ÚNICO e IRREPETIBLE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423592" y="1988840"/>
            <a:ext cx="2160240" cy="216024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4 CuadroTexto">
            <a:extLst>
              <a:ext uri="{FF2B5EF4-FFF2-40B4-BE49-F238E27FC236}">
                <a16:creationId xmlns:a16="http://schemas.microsoft.com/office/drawing/2014/main" id="{1D2E62BD-768E-AA4C-9F22-73D6CBB3BF44}"/>
              </a:ext>
            </a:extLst>
          </p:cNvPr>
          <p:cNvSpPr txBox="1"/>
          <p:nvPr/>
        </p:nvSpPr>
        <p:spPr>
          <a:xfrm>
            <a:off x="4439816" y="278092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Documentos y ayuda</a:t>
            </a:r>
            <a:endParaRPr lang="es-ES" sz="3200" b="1" dirty="0">
              <a:solidFill>
                <a:srgbClr val="C00000"/>
              </a:solidFill>
            </a:endParaRPr>
          </a:p>
          <a:p>
            <a:pPr algn="ctr"/>
            <a:r>
              <a:rPr lang="es-ES_tradnl" sz="3200" b="1" dirty="0">
                <a:solidFill>
                  <a:srgbClr val="C00000"/>
                </a:solidFill>
                <a:latin typeface="Montserrat" pitchFamily="2" charset="77"/>
                <a:cs typeface="Arial" pitchFamily="34" charset="0"/>
              </a:rPr>
              <a:t> </a:t>
            </a:r>
            <a:endParaRPr lang="es-ES" sz="3200" b="1" dirty="0">
              <a:solidFill>
                <a:srgbClr val="C00000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C89EEBEA-AEAC-3847-B23C-606E196686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561" y="1556793"/>
            <a:ext cx="1108469" cy="11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192" y="-23232"/>
            <a:ext cx="11261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EMA: DOCUMENTOS </a:t>
            </a: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AYUDA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47" y="1407540"/>
            <a:ext cx="4248472" cy="38164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84032" y="807236"/>
            <a:ext cx="3958512" cy="1415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EMA Service Desk</a:t>
            </a:r>
            <a:endParaRPr lang="es-ES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Dudas </a:t>
            </a:r>
            <a:r>
              <a:rPr lang="es-ES" sz="1400" dirty="0" smtClean="0"/>
              <a:t>generales </a:t>
            </a:r>
            <a:r>
              <a:rPr lang="es-ES" sz="1400" dirty="0"/>
              <a:t>y de </a:t>
            </a:r>
            <a:r>
              <a:rPr lang="es-ES" sz="1400" dirty="0" smtClean="0"/>
              <a:t>información </a:t>
            </a:r>
            <a:r>
              <a:rPr lang="es-ES" sz="1400" dirty="0"/>
              <a:t>no presente en los documentos, </a:t>
            </a:r>
            <a:endParaRPr lang="es-E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Las </a:t>
            </a:r>
            <a:r>
              <a:rPr lang="es-ES" sz="1400" dirty="0"/>
              <a:t>solicitudes de servicio, incidencias y solicitudes de soporte técnico se pueden enviar a través del </a:t>
            </a:r>
            <a:r>
              <a:rPr lang="es-ES" sz="1400" b="1" dirty="0"/>
              <a:t>portal </a:t>
            </a:r>
            <a:r>
              <a:rPr lang="es-ES" sz="1400" b="1" dirty="0" err="1"/>
              <a:t>ServiceNow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763553" y="3038683"/>
            <a:ext cx="4063270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1"/>
                </a:solidFill>
              </a:rPr>
              <a:t>Formación</a:t>
            </a:r>
            <a:r>
              <a:rPr lang="en-GB" sz="1600" b="1" dirty="0">
                <a:solidFill>
                  <a:schemeClr val="accent1"/>
                </a:solidFill>
              </a:rPr>
              <a:t>:</a:t>
            </a:r>
            <a:endParaRPr lang="es-ES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Canal</a:t>
            </a:r>
            <a:r>
              <a:rPr lang="en-GB" sz="1600" dirty="0" smtClean="0">
                <a:solidFill>
                  <a:schemeClr val="accent1"/>
                </a:solidFill>
              </a:rPr>
              <a:t> @</a:t>
            </a:r>
            <a:r>
              <a:rPr lang="en-GB" sz="1600" dirty="0" err="1" smtClean="0">
                <a:solidFill>
                  <a:schemeClr val="accent1"/>
                </a:solidFill>
              </a:rPr>
              <a:t>emainfo</a:t>
            </a:r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contiene</a:t>
            </a:r>
            <a:r>
              <a:rPr lang="en-GB" sz="1600" dirty="0" smtClean="0"/>
              <a:t> videos de </a:t>
            </a:r>
            <a:r>
              <a:rPr lang="en-GB" sz="1600" dirty="0">
                <a:solidFill>
                  <a:schemeClr val="accent1"/>
                </a:solidFill>
              </a:rPr>
              <a:t>SPOR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webinars </a:t>
            </a:r>
            <a:r>
              <a:rPr lang="en-GB" sz="1600" dirty="0" smtClean="0"/>
              <a:t>con </a:t>
            </a:r>
            <a:r>
              <a:rPr lang="en-GB" sz="1600" dirty="0" err="1" smtClean="0"/>
              <a:t>consejos</a:t>
            </a:r>
            <a:r>
              <a:rPr lang="en-GB" sz="1600" dirty="0" smtClean="0"/>
              <a:t> y </a:t>
            </a:r>
            <a:r>
              <a:rPr lang="en-GB" sz="1600" dirty="0" err="1" smtClean="0"/>
              <a:t>preguntas</a:t>
            </a:r>
            <a:r>
              <a:rPr lang="en-GB" sz="1600" dirty="0" smtClean="0"/>
              <a:t> de </a:t>
            </a:r>
            <a:r>
              <a:rPr lang="en-GB" sz="1600" dirty="0" err="1" smtClean="0"/>
              <a:t>los</a:t>
            </a:r>
            <a:r>
              <a:rPr lang="en-GB" sz="1600" dirty="0" smtClean="0"/>
              <a:t> </a:t>
            </a:r>
            <a:r>
              <a:rPr lang="en-GB" sz="1600" dirty="0" err="1" smtClean="0"/>
              <a:t>usuarios</a:t>
            </a:r>
            <a:r>
              <a:rPr lang="en-GB" sz="1600" dirty="0" smtClean="0"/>
              <a:t>.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56202" y="1124744"/>
            <a:ext cx="4032448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</a:rPr>
              <a:t>EMA </a:t>
            </a:r>
            <a:r>
              <a:rPr lang="es-ES" sz="1600" b="1" dirty="0" err="1">
                <a:solidFill>
                  <a:schemeClr val="accent1"/>
                </a:solidFill>
              </a:rPr>
              <a:t>corporate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lang="es-ES" sz="1600" b="1" dirty="0" err="1">
                <a:solidFill>
                  <a:schemeClr val="accent1"/>
                </a:solidFill>
              </a:rPr>
              <a:t>website</a:t>
            </a:r>
            <a:endParaRPr lang="es-ES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Visión de SPOR e introducción general a sus proyectos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Información y documentos relacionados con SPOR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217" y="4527992"/>
            <a:ext cx="472913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</a:rPr>
              <a:t>EMA </a:t>
            </a:r>
            <a:r>
              <a:rPr lang="es-ES" sz="1600" b="1" dirty="0" err="1">
                <a:solidFill>
                  <a:schemeClr val="accent1"/>
                </a:solidFill>
              </a:rPr>
              <a:t>Account</a:t>
            </a:r>
            <a:r>
              <a:rPr lang="es-ES" sz="1600" b="1" dirty="0">
                <a:solidFill>
                  <a:schemeClr val="accent1"/>
                </a:solidFill>
              </a:rPr>
              <a:t> Management Portal</a:t>
            </a:r>
          </a:p>
          <a:p>
            <a:r>
              <a:rPr lang="es-ES" sz="1600" dirty="0"/>
              <a:t>• </a:t>
            </a:r>
            <a:r>
              <a:rPr lang="es-ES" sz="1600" dirty="0" smtClean="0"/>
              <a:t>Guías </a:t>
            </a:r>
            <a:r>
              <a:rPr lang="es-ES" sz="1600" dirty="0"/>
              <a:t>para obtener acceso a los sistemas de la EMA (incluido SPOR)</a:t>
            </a:r>
          </a:p>
          <a:p>
            <a:r>
              <a:rPr lang="es-ES" sz="1600" dirty="0"/>
              <a:t>• Crear una nueva cuenta de la EMA y solicitarla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18311" y="4789602"/>
            <a:ext cx="46085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SPOR </a:t>
            </a:r>
            <a:r>
              <a:rPr lang="en-GB" sz="1600" b="1" dirty="0" smtClean="0">
                <a:solidFill>
                  <a:schemeClr val="accent1"/>
                </a:solidFill>
              </a:rPr>
              <a:t>OMS portal</a:t>
            </a:r>
            <a:r>
              <a:rPr lang="en-GB" sz="1600" b="1" dirty="0">
                <a:solidFill>
                  <a:schemeClr val="accent1"/>
                </a:solidFill>
              </a:rPr>
              <a:t>: </a:t>
            </a:r>
            <a:r>
              <a:rPr lang="en-GB" sz="1600" dirty="0">
                <a:solidFill>
                  <a:srgbClr val="1B355D"/>
                </a:solidFill>
              </a:rPr>
              <a:t>https://spor.ema.europa.eu/sporwi/</a:t>
            </a:r>
            <a:endParaRPr lang="es-ES" sz="1600" dirty="0">
              <a:solidFill>
                <a:srgbClr val="1B35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41195" y="645333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OMS Web UI: https://spor.ema.europa.eu/omswi/#/viewDocuments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1557" b="16102"/>
          <a:stretch/>
        </p:blipFill>
        <p:spPr>
          <a:xfrm>
            <a:off x="911424" y="59017"/>
            <a:ext cx="9721080" cy="142576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>
            <a:off x="3719736" y="980728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47" y="1711491"/>
            <a:ext cx="5629338" cy="1318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CuadroTexto 10"/>
          <p:cNvSpPr txBox="1"/>
          <p:nvPr/>
        </p:nvSpPr>
        <p:spPr>
          <a:xfrm>
            <a:off x="1402766" y="2035195"/>
            <a:ext cx="23169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Servicio OMS </a:t>
            </a:r>
            <a:r>
              <a:rPr lang="es-ES" sz="1400" dirty="0" smtClean="0"/>
              <a:t>&amp; estadísticas, </a:t>
            </a:r>
            <a:r>
              <a:rPr lang="es-ES" sz="1400" b="1" dirty="0" err="1" smtClean="0"/>
              <a:t>Webinars</a:t>
            </a:r>
            <a:endParaRPr lang="es-ES" sz="1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529" y="3954643"/>
            <a:ext cx="5629338" cy="1425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CuadroTexto 12"/>
          <p:cNvSpPr txBox="1"/>
          <p:nvPr/>
        </p:nvSpPr>
        <p:spPr>
          <a:xfrm>
            <a:off x="1522092" y="4170954"/>
            <a:ext cx="227033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Guías</a:t>
            </a:r>
            <a:r>
              <a:rPr lang="es-ES" sz="1400" dirty="0" smtClean="0"/>
              <a:t> de procesos, </a:t>
            </a:r>
            <a:r>
              <a:rPr lang="es-ES" sz="1400" dirty="0" err="1" smtClean="0"/>
              <a:t>Operating</a:t>
            </a:r>
            <a:r>
              <a:rPr lang="es-ES" sz="1400" dirty="0" smtClean="0"/>
              <a:t> </a:t>
            </a:r>
            <a:r>
              <a:rPr lang="es-ES" sz="1400" dirty="0" err="1" smtClean="0"/>
              <a:t>model</a:t>
            </a:r>
            <a:r>
              <a:rPr lang="es-ES" sz="1400" dirty="0" smtClean="0"/>
              <a:t>; </a:t>
            </a:r>
            <a:r>
              <a:rPr lang="es-ES" sz="1400" b="1" dirty="0" smtClean="0"/>
              <a:t>DQ </a:t>
            </a:r>
            <a:r>
              <a:rPr lang="es-ES" sz="1400" b="1" dirty="0" err="1" smtClean="0"/>
              <a:t>standards</a:t>
            </a:r>
            <a:r>
              <a:rPr lang="es-ES" sz="1400" dirty="0" smtClean="0"/>
              <a:t>, </a:t>
            </a:r>
            <a:r>
              <a:rPr lang="es-ES" sz="1400" b="1" dirty="0" smtClean="0"/>
              <a:t>CR </a:t>
            </a:r>
            <a:r>
              <a:rPr lang="es-ES" sz="1400" b="1" dirty="0" err="1" smtClean="0"/>
              <a:t>guidance</a:t>
            </a:r>
            <a:r>
              <a:rPr lang="es-ES" sz="1400" b="1" dirty="0" smtClean="0"/>
              <a:t>, OMS web</a:t>
            </a:r>
            <a:endParaRPr lang="es-ES" sz="14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710" y="3179807"/>
            <a:ext cx="5629338" cy="624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CuadroTexto 15"/>
          <p:cNvSpPr txBox="1"/>
          <p:nvPr/>
        </p:nvSpPr>
        <p:spPr>
          <a:xfrm>
            <a:off x="1402766" y="3108825"/>
            <a:ext cx="23169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Guía iniciación</a:t>
            </a:r>
            <a:r>
              <a:rPr lang="es-ES" sz="1400" dirty="0" smtClean="0"/>
              <a:t>, </a:t>
            </a:r>
            <a:r>
              <a:rPr lang="es-ES" sz="1400" dirty="0" err="1" smtClean="0"/>
              <a:t>FAQs</a:t>
            </a:r>
            <a:r>
              <a:rPr lang="es-ES" sz="1400" dirty="0" smtClean="0"/>
              <a:t>, new </a:t>
            </a:r>
            <a:r>
              <a:rPr lang="es-ES" sz="1400" dirty="0" err="1" smtClean="0"/>
              <a:t>items</a:t>
            </a:r>
            <a:endParaRPr lang="es-ES" sz="1400" i="1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828606" y="2271618"/>
            <a:ext cx="538854" cy="68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3792430" y="3370435"/>
            <a:ext cx="538854" cy="68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3867163" y="4659909"/>
            <a:ext cx="538854" cy="68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1557" b="16102"/>
          <a:stretch/>
        </p:blipFill>
        <p:spPr>
          <a:xfrm>
            <a:off x="911424" y="59017"/>
            <a:ext cx="9721080" cy="1425768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3719736" y="980728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488" y="3397258"/>
            <a:ext cx="5553132" cy="396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275" y="4073642"/>
            <a:ext cx="5560236" cy="823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1357399"/>
            <a:ext cx="5676397" cy="44199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20790" y="3329336"/>
            <a:ext cx="24148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Registro</a:t>
            </a:r>
            <a:r>
              <a:rPr lang="es-ES" b="1" dirty="0"/>
              <a:t>:</a:t>
            </a:r>
            <a:r>
              <a:rPr lang="es-ES" b="1" dirty="0" smtClean="0"/>
              <a:t> </a:t>
            </a:r>
            <a:r>
              <a:rPr lang="es-ES" b="1" dirty="0" err="1" smtClean="0"/>
              <a:t>User</a:t>
            </a:r>
            <a:r>
              <a:rPr lang="es-ES" b="1" dirty="0" smtClean="0"/>
              <a:t>, </a:t>
            </a:r>
            <a:r>
              <a:rPr lang="es-ES" b="1" dirty="0" err="1" smtClean="0"/>
              <a:t>Super</a:t>
            </a:r>
            <a:r>
              <a:rPr lang="es-ES" b="1" dirty="0" smtClean="0"/>
              <a:t> </a:t>
            </a:r>
            <a:r>
              <a:rPr lang="es-ES" b="1" dirty="0" err="1" smtClean="0"/>
              <a:t>user</a:t>
            </a:r>
            <a:endParaRPr lang="es-ES" b="1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292422" y="4276893"/>
            <a:ext cx="2393546" cy="370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Acceso API</a:t>
            </a:r>
            <a:endParaRPr lang="es-ES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017" y="5209507"/>
            <a:ext cx="5560236" cy="624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CuadroTexto 16"/>
          <p:cNvSpPr txBox="1"/>
          <p:nvPr/>
        </p:nvSpPr>
        <p:spPr>
          <a:xfrm>
            <a:off x="1292422" y="5144809"/>
            <a:ext cx="239354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/>
              <a:t>Guía iniciación</a:t>
            </a:r>
            <a:r>
              <a:rPr lang="es-ES" sz="1600" dirty="0" smtClean="0"/>
              <a:t>, </a:t>
            </a:r>
            <a:r>
              <a:rPr lang="es-ES" sz="1600" b="1" dirty="0" err="1" smtClean="0"/>
              <a:t>FAQs</a:t>
            </a:r>
            <a:r>
              <a:rPr lang="es-ES" sz="1600" dirty="0" smtClean="0"/>
              <a:t>, new ítems</a:t>
            </a:r>
            <a:endParaRPr lang="es-ES" sz="1600" i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488" y="1821807"/>
            <a:ext cx="5553132" cy="1204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3404" y="3374644"/>
            <a:ext cx="786452" cy="48162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359178" y="1978134"/>
            <a:ext cx="249932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Guías Fabricantes, </a:t>
            </a:r>
            <a:r>
              <a:rPr lang="es-ES" sz="1600" dirty="0" err="1" smtClean="0"/>
              <a:t>Template</a:t>
            </a:r>
            <a:r>
              <a:rPr lang="es-ES" sz="1600" dirty="0" smtClean="0"/>
              <a:t> </a:t>
            </a:r>
            <a:r>
              <a:rPr lang="es-ES" sz="1600" b="1" dirty="0" smtClean="0"/>
              <a:t>Emprendedores</a:t>
            </a:r>
            <a:r>
              <a:rPr lang="es-ES" sz="1600" dirty="0" smtClean="0"/>
              <a:t>, sponsor </a:t>
            </a:r>
            <a:endParaRPr lang="es-ES" sz="1600" i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5036" y="2210490"/>
            <a:ext cx="786452" cy="4816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176" y="4244344"/>
            <a:ext cx="786452" cy="48162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816" y="5209507"/>
            <a:ext cx="90150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4243705" y="530853"/>
            <a:ext cx="8811907" cy="1580275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4C957C2C-CADD-1647-BB49-A31E985AF959}"/>
              </a:ext>
            </a:extLst>
          </p:cNvPr>
          <p:cNvSpPr txBox="1">
            <a:spLocks/>
          </p:cNvSpPr>
          <p:nvPr/>
        </p:nvSpPr>
        <p:spPr>
          <a:xfrm>
            <a:off x="462191" y="964736"/>
            <a:ext cx="3205392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s-ES" sz="4800" dirty="0">
                <a:latin typeface="Montserrat ExtraBold" pitchFamily="2" charset="77"/>
              </a:rPr>
              <a:t>ÍNDICE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8FC0D34-A18D-7942-A931-A58C4817839E}"/>
              </a:ext>
            </a:extLst>
          </p:cNvPr>
          <p:cNvGrpSpPr>
            <a:grpSpLocks/>
          </p:cNvGrpSpPr>
          <p:nvPr/>
        </p:nvGrpSpPr>
        <p:grpSpPr>
          <a:xfrm>
            <a:off x="1012819" y="2175431"/>
            <a:ext cx="10274305" cy="3925431"/>
            <a:chOff x="2854965" y="1915145"/>
            <a:chExt cx="7747823" cy="3925431"/>
          </a:xfrm>
        </p:grpSpPr>
        <p:sp>
          <p:nvSpPr>
            <p:cNvPr id="19" name="2 Rectángulo">
              <a:extLst>
                <a:ext uri="{FF2B5EF4-FFF2-40B4-BE49-F238E27FC236}">
                  <a16:creationId xmlns:a16="http://schemas.microsoft.com/office/drawing/2014/main" id="{B74D8336-FF61-1F41-99CB-472DDA5FA38D}"/>
                </a:ext>
              </a:extLst>
            </p:cNvPr>
            <p:cNvSpPr/>
            <p:nvPr/>
          </p:nvSpPr>
          <p:spPr>
            <a:xfrm>
              <a:off x="3432152" y="2178035"/>
              <a:ext cx="7170636" cy="366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01.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Estrategia desde el envío de la solicitud hasta la finalización del procedimiento</a:t>
              </a: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dirty="0">
                <a:solidFill>
                  <a:srgbClr val="C20734"/>
                </a:solidFill>
                <a:latin typeface="Montserrat Medium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dirty="0">
                <a:solidFill>
                  <a:srgbClr val="C20734"/>
                </a:solidFill>
                <a:latin typeface="Montserrat Medium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02.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OMS: Servicio para la Gestión de Organizaciones de la EMA	</a:t>
              </a: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dirty="0">
                <a:solidFill>
                  <a:srgbClr val="BCDDEF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03.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Visión general del estado actual de PMS</a:t>
              </a: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B1823C0-5933-1843-B6FB-DCCF17494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12" t="28066" r="83778" b="57841"/>
            <a:stretch/>
          </p:blipFill>
          <p:spPr>
            <a:xfrm>
              <a:off x="2854965" y="1915145"/>
              <a:ext cx="623169" cy="910280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2113A3C8-B243-184A-80E4-1C6C256C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78" y="3602256"/>
            <a:ext cx="695863" cy="667335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08229C2-CE38-B942-8B1F-3B44C428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6" y="5022042"/>
            <a:ext cx="701944" cy="66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C41F39-D6F0-919D-D2EF-19B519B16E51}"/>
              </a:ext>
            </a:extLst>
          </p:cNvPr>
          <p:cNvSpPr txBox="1"/>
          <p:nvPr/>
        </p:nvSpPr>
        <p:spPr>
          <a:xfrm>
            <a:off x="2370547" y="5575077"/>
            <a:ext cx="4395309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s-ES" sz="1200" b="1" dirty="0">
                <a:solidFill>
                  <a:srgbClr val="243A64"/>
                </a:solidFill>
                <a:latin typeface="Montserrat" panose="00000500000000000000" pitchFamily="2" charset="0"/>
              </a:rPr>
              <a:t>Blanca Pérez </a:t>
            </a:r>
            <a:r>
              <a:rPr lang="es-ES" sz="1200" b="1" dirty="0" err="1">
                <a:solidFill>
                  <a:srgbClr val="243A64"/>
                </a:solidFill>
                <a:latin typeface="Montserrat" panose="00000500000000000000" pitchFamily="2" charset="0"/>
              </a:rPr>
              <a:t>Pérez</a:t>
            </a:r>
            <a:r>
              <a:rPr lang="es-ES" sz="1200" b="1" dirty="0">
                <a:solidFill>
                  <a:srgbClr val="243A64"/>
                </a:solidFill>
                <a:latin typeface="Montserrat" panose="00000500000000000000" pitchFamily="2" charset="0"/>
              </a:rPr>
              <a:t> </a:t>
            </a:r>
          </a:p>
          <a:p>
            <a:pPr>
              <a:spcBef>
                <a:spcPts val="450"/>
              </a:spcBef>
            </a:pPr>
            <a:r>
              <a:rPr lang="es-ES" sz="1200" b="1" dirty="0">
                <a:solidFill>
                  <a:srgbClr val="243A64"/>
                </a:solidFill>
                <a:latin typeface="Montserrat" panose="00000500000000000000" pitchFamily="2" charset="0"/>
              </a:rPr>
              <a:t>Técnico del área de Normalización, DMUH, AEMPS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82D1B7-7139-2DE2-DFED-5750DD4220DD}"/>
              </a:ext>
            </a:extLst>
          </p:cNvPr>
          <p:cNvSpPr txBox="1"/>
          <p:nvPr/>
        </p:nvSpPr>
        <p:spPr>
          <a:xfrm>
            <a:off x="2370545" y="4261092"/>
            <a:ext cx="4395309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s-ES" sz="1200" b="1" dirty="0">
                <a:solidFill>
                  <a:srgbClr val="243A64"/>
                </a:solidFill>
                <a:latin typeface="Montserrat" panose="00000500000000000000" pitchFamily="2" charset="0"/>
              </a:rPr>
              <a:t>Isabel Lázaro Salcedo</a:t>
            </a:r>
          </a:p>
          <a:p>
            <a:pPr>
              <a:spcBef>
                <a:spcPts val="450"/>
              </a:spcBef>
            </a:pPr>
            <a:r>
              <a:rPr lang="es-ES" sz="1200" b="1" dirty="0">
                <a:solidFill>
                  <a:srgbClr val="243A64"/>
                </a:solidFill>
                <a:latin typeface="Montserrat" panose="00000500000000000000" pitchFamily="2" charset="0"/>
              </a:rPr>
              <a:t>Técnico del área de Normalización, DMUH, AEMPS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93DEA8-21D3-EDEA-2748-B738E507FAA0}"/>
              </a:ext>
            </a:extLst>
          </p:cNvPr>
          <p:cNvSpPr txBox="1"/>
          <p:nvPr/>
        </p:nvSpPr>
        <p:spPr>
          <a:xfrm>
            <a:off x="2370545" y="2899328"/>
            <a:ext cx="6897280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s-ES" sz="1200" b="1" dirty="0">
                <a:solidFill>
                  <a:srgbClr val="243A64"/>
                </a:solidFill>
                <a:latin typeface="Montserrat" panose="00000500000000000000" pitchFamily="2" charset="0"/>
              </a:rPr>
              <a:t>Ana Viñas del Castillo</a:t>
            </a:r>
          </a:p>
          <a:p>
            <a:pPr>
              <a:spcBef>
                <a:spcPts val="450"/>
              </a:spcBef>
            </a:pPr>
            <a:r>
              <a:rPr lang="es-ES" sz="1200" b="1" dirty="0">
                <a:solidFill>
                  <a:srgbClr val="243A64"/>
                </a:solidFill>
                <a:latin typeface="Montserrat" panose="00000500000000000000" pitchFamily="2" charset="0"/>
              </a:rPr>
              <a:t>Técnico de la división de Gestión de Procedimientos, DMUH, AEMPS</a:t>
            </a:r>
          </a:p>
        </p:txBody>
      </p:sp>
    </p:spTree>
    <p:extLst>
      <p:ext uri="{BB962C8B-B14F-4D97-AF65-F5344CB8AC3E}">
        <p14:creationId xmlns:p14="http://schemas.microsoft.com/office/powerpoint/2010/main" val="22260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8380164-C537-DE7A-4A64-F279520A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651" y="1225629"/>
            <a:ext cx="2828011" cy="2846991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A80DCD0-9186-3CF5-9304-5937CFCCED05}"/>
              </a:ext>
            </a:extLst>
          </p:cNvPr>
          <p:cNvGrpSpPr/>
          <p:nvPr/>
        </p:nvGrpSpPr>
        <p:grpSpPr>
          <a:xfrm>
            <a:off x="2610556" y="1405300"/>
            <a:ext cx="1101242" cy="1059302"/>
            <a:chOff x="-2440363" y="-1"/>
            <a:chExt cx="2703260" cy="272140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75A7170-E487-E5B5-3DD8-51EA4C825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440363" y="-1"/>
              <a:ext cx="2703260" cy="272140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3D88D0C-6E38-E73F-3713-2F1B8C3F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07201" y="1581874"/>
              <a:ext cx="789207" cy="761993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9BEC15C7-31C1-E3EB-7448-1D013128A287}"/>
              </a:ext>
            </a:extLst>
          </p:cNvPr>
          <p:cNvSpPr txBox="1"/>
          <p:nvPr/>
        </p:nvSpPr>
        <p:spPr>
          <a:xfrm>
            <a:off x="805799" y="5277145"/>
            <a:ext cx="10299946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s-ES" b="1" dirty="0" smtClean="0">
                <a:solidFill>
                  <a:srgbClr val="243A64"/>
                </a:solidFill>
                <a:latin typeface="Montserrat" panose="00000500000000000000" pitchFamily="2" charset="0"/>
              </a:rPr>
              <a:t>Isabel Lázaro Salcedo</a:t>
            </a:r>
            <a:endParaRPr lang="es-ES" b="1" dirty="0">
              <a:solidFill>
                <a:srgbClr val="243A64"/>
              </a:solidFill>
              <a:latin typeface="Montserrat" panose="00000500000000000000" pitchFamily="2" charset="0"/>
            </a:endParaRPr>
          </a:p>
          <a:p>
            <a:pPr>
              <a:spcBef>
                <a:spcPts val="450"/>
              </a:spcBef>
            </a:pPr>
            <a:r>
              <a:rPr lang="es-ES" b="1" dirty="0">
                <a:solidFill>
                  <a:srgbClr val="243A64"/>
                </a:solidFill>
                <a:latin typeface="Montserrat" panose="00000500000000000000" pitchFamily="2" charset="0"/>
              </a:rPr>
              <a:t>Técnico del área de Normalización, DMUH, AEMPS</a:t>
            </a:r>
          </a:p>
        </p:txBody>
      </p:sp>
      <p:sp>
        <p:nvSpPr>
          <p:cNvPr id="7" name="Título 17">
            <a:extLst>
              <a:ext uri="{FF2B5EF4-FFF2-40B4-BE49-F238E27FC236}">
                <a16:creationId xmlns:a16="http://schemas.microsoft.com/office/drawing/2014/main" id="{770DDB68-EC4E-B66B-6E89-428F854D6527}"/>
              </a:ext>
            </a:extLst>
          </p:cNvPr>
          <p:cNvSpPr txBox="1">
            <a:spLocks/>
          </p:cNvSpPr>
          <p:nvPr/>
        </p:nvSpPr>
        <p:spPr>
          <a:xfrm>
            <a:off x="688258" y="1414631"/>
            <a:ext cx="10987192" cy="2575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marL="0" lvl="2" algn="ctr" defTabSz="914377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3366"/>
                </a:solidFill>
                <a:latin typeface="Montserrat" panose="00000500000000000000" pitchFamily="2" charset="0"/>
              </a:rPr>
              <a:t>Parte </a:t>
            </a:r>
            <a:r>
              <a:rPr lang="es-ES" sz="4000" b="1" dirty="0" smtClean="0">
                <a:solidFill>
                  <a:srgbClr val="003366"/>
                </a:solidFill>
                <a:latin typeface="Montserrat" panose="00000500000000000000" pitchFamily="2" charset="0"/>
              </a:rPr>
              <a:t>II</a:t>
            </a:r>
            <a:r>
              <a:rPr lang="es-ES" sz="4000" b="1" dirty="0">
                <a:solidFill>
                  <a:srgbClr val="003366"/>
                </a:solidFill>
                <a:latin typeface="Montserrat" panose="00000500000000000000" pitchFamily="2" charset="0"/>
              </a:rPr>
              <a:t>:</a:t>
            </a:r>
          </a:p>
          <a:p>
            <a:pPr marL="0" lvl="2" algn="ctr" defTabSz="914377">
              <a:lnSpc>
                <a:spcPct val="90000"/>
              </a:lnSpc>
              <a:spcBef>
                <a:spcPct val="0"/>
              </a:spcBef>
            </a:pPr>
            <a:endParaRPr lang="es-ES" sz="4000" b="1" dirty="0">
              <a:solidFill>
                <a:srgbClr val="003366"/>
              </a:solidFill>
              <a:latin typeface="Montserrat" panose="00000500000000000000" pitchFamily="2" charset="0"/>
            </a:endParaRPr>
          </a:p>
          <a:p>
            <a:pPr marL="0" lvl="2" algn="ctr" defTabSz="914377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3366"/>
                </a:solidFill>
                <a:latin typeface="Montserrat" panose="00000500000000000000" pitchFamily="2" charset="0"/>
              </a:rPr>
              <a:t>OMS: Servicio para la Gestión de Organizaciones de la EMA</a:t>
            </a:r>
          </a:p>
        </p:txBody>
      </p:sp>
    </p:spTree>
    <p:extLst>
      <p:ext uri="{BB962C8B-B14F-4D97-AF65-F5344CB8AC3E}">
        <p14:creationId xmlns:p14="http://schemas.microsoft.com/office/powerpoint/2010/main" val="29979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oblada hacia arriba"/>
          <p:cNvSpPr/>
          <p:nvPr/>
        </p:nvSpPr>
        <p:spPr>
          <a:xfrm rot="5400000">
            <a:off x="1480101" y="2604563"/>
            <a:ext cx="3168352" cy="1933424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04168"/>
              </a:solidFill>
              <a:latin typeface="Montserrat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19536" y="476673"/>
            <a:ext cx="324036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6000" b="1" dirty="0">
                <a:solidFill>
                  <a:srgbClr val="304168"/>
                </a:solidFill>
                <a:latin typeface="Montserrat" pitchFamily="2" charset="0"/>
              </a:rPr>
              <a:t>SPOR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6E1670B-2B00-4C1D-B972-E9F56754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045" t="7032" r="13940" b="13437"/>
          <a:stretch/>
        </p:blipFill>
        <p:spPr>
          <a:xfrm>
            <a:off x="4151784" y="4869161"/>
            <a:ext cx="1123700" cy="122270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8599B56-A2D1-4055-AC09-F60DEF0DE1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552" t="9076" r="10478" b="5954"/>
          <a:stretch/>
        </p:blipFill>
        <p:spPr>
          <a:xfrm>
            <a:off x="4188296" y="1556792"/>
            <a:ext cx="930836" cy="109210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153AAB6F-4104-4289-A6FA-0DE884D5C5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918" t="13503" r="5144" b="7099"/>
          <a:stretch/>
        </p:blipFill>
        <p:spPr>
          <a:xfrm>
            <a:off x="4188297" y="3861050"/>
            <a:ext cx="1102324" cy="1039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4E665-FAE7-4090-8D6F-2E4A2A3CBF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8296" y="2680834"/>
            <a:ext cx="1002844" cy="10677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591944" y="4221088"/>
            <a:ext cx="1273578" cy="369332"/>
          </a:xfrm>
          <a:prstGeom prst="rect">
            <a:avLst/>
          </a:prstGeom>
          <a:solidFill>
            <a:srgbClr val="92D05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04168"/>
                </a:solidFill>
                <a:latin typeface="Montserrat" pitchFamily="2" charset="0"/>
              </a:rPr>
              <a:t>ACTIVO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591944" y="5229200"/>
            <a:ext cx="1273578" cy="369332"/>
          </a:xfrm>
          <a:prstGeom prst="rect">
            <a:avLst/>
          </a:prstGeom>
          <a:solidFill>
            <a:srgbClr val="92D05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04168"/>
                </a:solidFill>
                <a:latin typeface="Montserrat" pitchFamily="2" charset="0"/>
              </a:rPr>
              <a:t>ACTIVO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519936" y="2924944"/>
            <a:ext cx="1489602" cy="523220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04168"/>
                </a:solidFill>
                <a:latin typeface="Montserrat" pitchFamily="2" charset="0"/>
              </a:rPr>
              <a:t>PMS- PMS PUI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032104" y="1988841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002060"/>
                </a:solidFill>
                <a:latin typeface="Montserrat" pitchFamily="2" charset="0"/>
              </a:rPr>
              <a:t>Identificación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 de las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sustancias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que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pueden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formar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parte de un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medicamento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</a:t>
            </a:r>
            <a:endParaRPr lang="es-ES" sz="1200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176120" y="2924945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002060"/>
                </a:solidFill>
                <a:latin typeface="Montserrat" pitchFamily="2" charset="0"/>
              </a:rPr>
              <a:t>Información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 de medicamentos </a:t>
            </a:r>
            <a:r>
              <a:rPr lang="en-US" sz="1200" dirty="0" err="1">
                <a:solidFill>
                  <a:srgbClr val="002060"/>
                </a:solidFill>
                <a:latin typeface="Montserrat" pitchFamily="2" charset="0"/>
              </a:rPr>
              <a:t>basándose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 en la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información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regulatoria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aprobada</a:t>
            </a:r>
            <a:endParaRPr lang="es-ES" sz="1200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104112" y="4149081"/>
            <a:ext cx="341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002060"/>
                </a:solidFill>
                <a:latin typeface="Montserrat" pitchFamily="2" charset="0"/>
              </a:rPr>
              <a:t>Información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 de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organizaciones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y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sus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direcciones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asociadas</a:t>
            </a:r>
            <a:endParaRPr lang="es-ES" sz="1200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104112" y="5085185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Listados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de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términos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–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vocabulario</a:t>
            </a:r>
            <a:r>
              <a:rPr lang="en-US" sz="1200" b="1" dirty="0">
                <a:solidFill>
                  <a:srgbClr val="002060"/>
                </a:solidFill>
                <a:latin typeface="Montserrat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Montserrat" pitchFamily="2" charset="0"/>
              </a:rPr>
              <a:t>controlado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 – </a:t>
            </a:r>
            <a:r>
              <a:rPr lang="en-US" sz="1200" dirty="0" err="1">
                <a:solidFill>
                  <a:srgbClr val="002060"/>
                </a:solidFill>
                <a:latin typeface="Montserrat" pitchFamily="2" charset="0"/>
              </a:rPr>
              <a:t>usados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 en la </a:t>
            </a:r>
            <a:r>
              <a:rPr lang="en-US" sz="1200" dirty="0" err="1">
                <a:solidFill>
                  <a:srgbClr val="002060"/>
                </a:solidFill>
                <a:latin typeface="Montserrat" pitchFamily="2" charset="0"/>
              </a:rPr>
              <a:t>descripción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  de los </a:t>
            </a:r>
            <a:r>
              <a:rPr lang="en-US" sz="1200" dirty="0" err="1">
                <a:solidFill>
                  <a:srgbClr val="002060"/>
                </a:solidFill>
                <a:latin typeface="Montserrat" pitchFamily="2" charset="0"/>
              </a:rPr>
              <a:t>productos</a:t>
            </a:r>
            <a:r>
              <a:rPr lang="en-US" sz="1200" dirty="0">
                <a:solidFill>
                  <a:srgbClr val="002060"/>
                </a:solidFill>
                <a:latin typeface="Montserrat" pitchFamily="2" charset="0"/>
              </a:rPr>
              <a:t>. </a:t>
            </a:r>
            <a:endParaRPr lang="es-ES" sz="1200" dirty="0">
              <a:solidFill>
                <a:srgbClr val="002060"/>
              </a:solidFill>
              <a:latin typeface="Montserrat" pitchFamily="2" charset="0"/>
            </a:endParaRPr>
          </a:p>
        </p:txBody>
      </p:sp>
      <p:pic>
        <p:nvPicPr>
          <p:cNvPr id="16" name="Picture 4" descr="Ver las imágenes de ori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5123" y="3186555"/>
            <a:ext cx="1584176" cy="621417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5519936" y="1988840"/>
            <a:ext cx="1489602" cy="379204"/>
          </a:xfrm>
          <a:prstGeom prst="rect">
            <a:avLst/>
          </a:prstGeom>
          <a:solidFill>
            <a:srgbClr val="92D05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04168"/>
                </a:solidFill>
                <a:latin typeface="Montserrat" pitchFamily="2" charset="0"/>
              </a:rPr>
              <a:t>ACTIVO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447928" y="4005064"/>
            <a:ext cx="1584176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472" y="324334"/>
            <a:ext cx="9108504" cy="125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287" t="5875" r="35071" b="10406"/>
          <a:stretch/>
        </p:blipFill>
        <p:spPr>
          <a:xfrm>
            <a:off x="3287688" y="1038476"/>
            <a:ext cx="4608512" cy="4253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uadroTexto 2"/>
          <p:cNvSpPr txBox="1"/>
          <p:nvPr/>
        </p:nvSpPr>
        <p:spPr>
          <a:xfrm>
            <a:off x="6029756" y="896606"/>
            <a:ext cx="46805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El </a:t>
            </a:r>
            <a:r>
              <a:rPr lang="es-ES" sz="1200" dirty="0">
                <a:solidFill>
                  <a:srgbClr val="00B0F0"/>
                </a:solidFill>
              </a:rPr>
              <a:t>Diccionario OMS </a:t>
            </a:r>
            <a:r>
              <a:rPr lang="es-ES" sz="1200" dirty="0"/>
              <a:t>proporciona una fuente central de </a:t>
            </a:r>
            <a:r>
              <a:rPr lang="es-ES" sz="1200" dirty="0" smtClean="0"/>
              <a:t> Organizaciones gestionados </a:t>
            </a:r>
            <a:r>
              <a:rPr lang="es-ES" sz="1200" dirty="0"/>
              <a:t>por la EMA, accesibles y utilizados por toda la EMA y por las partes interesadas externas.</a:t>
            </a:r>
            <a:endParaRPr lang="en-GB" sz="1200" dirty="0"/>
          </a:p>
        </p:txBody>
      </p:sp>
      <p:sp>
        <p:nvSpPr>
          <p:cNvPr id="5" name="Rectángulo 4"/>
          <p:cNvSpPr/>
          <p:nvPr/>
        </p:nvSpPr>
        <p:spPr>
          <a:xfrm>
            <a:off x="7772445" y="2047399"/>
            <a:ext cx="3708049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dirty="0" err="1"/>
              <a:t>Una</a:t>
            </a:r>
            <a:r>
              <a:rPr lang="en-GB" sz="1100" dirty="0"/>
              <a:t> </a:t>
            </a:r>
            <a:r>
              <a:rPr lang="en-GB" sz="1100" dirty="0" err="1">
                <a:solidFill>
                  <a:srgbClr val="00B0F0"/>
                </a:solidFill>
              </a:rPr>
              <a:t>organización</a:t>
            </a:r>
            <a:r>
              <a:rPr lang="en-GB" sz="1100" dirty="0"/>
              <a:t>, </a:t>
            </a:r>
            <a:r>
              <a:rPr lang="en-GB" sz="1100" dirty="0" err="1"/>
              <a:t>como</a:t>
            </a:r>
            <a:r>
              <a:rPr lang="en-GB" sz="1100" dirty="0"/>
              <a:t> </a:t>
            </a:r>
            <a:r>
              <a:rPr lang="en-GB" sz="1100" dirty="0" err="1"/>
              <a:t>entidad</a:t>
            </a:r>
            <a:r>
              <a:rPr lang="en-GB" sz="1100" dirty="0"/>
              <a:t> legal, </a:t>
            </a:r>
            <a:r>
              <a:rPr lang="en-GB" sz="1100" dirty="0" err="1">
                <a:solidFill>
                  <a:srgbClr val="00B0F0"/>
                </a:solidFill>
              </a:rPr>
              <a:t>agrupa</a:t>
            </a:r>
            <a:r>
              <a:rPr lang="en-GB" sz="1100" dirty="0"/>
              <a:t> </a:t>
            </a:r>
            <a:r>
              <a:rPr lang="en-GB" sz="1100" dirty="0" err="1"/>
              <a:t>todas</a:t>
            </a:r>
            <a:r>
              <a:rPr lang="en-GB" sz="1100" dirty="0"/>
              <a:t> sus </a:t>
            </a:r>
            <a:r>
              <a:rPr lang="en-GB" sz="1100" dirty="0" err="1"/>
              <a:t>ubicaciones</a:t>
            </a:r>
            <a:r>
              <a:rPr lang="en-GB" sz="1100" dirty="0"/>
              <a:t> </a:t>
            </a:r>
            <a:r>
              <a:rPr lang="en-GB" sz="1100" dirty="0" err="1"/>
              <a:t>físicas</a:t>
            </a:r>
            <a:r>
              <a:rPr lang="en-GB" sz="1100" dirty="0"/>
              <a:t> </a:t>
            </a:r>
            <a:r>
              <a:rPr lang="en-GB" sz="1100" dirty="0" err="1"/>
              <a:t>dentro</a:t>
            </a:r>
            <a:r>
              <a:rPr lang="en-GB" sz="1100" dirty="0"/>
              <a:t> de un </a:t>
            </a:r>
            <a:r>
              <a:rPr lang="en-GB" sz="1100" dirty="0" err="1"/>
              <a:t>país</a:t>
            </a:r>
            <a:r>
              <a:rPr lang="en-GB" sz="1100" dirty="0"/>
              <a:t>. </a:t>
            </a:r>
          </a:p>
          <a:p>
            <a:r>
              <a:rPr lang="en-GB" sz="1100" dirty="0"/>
              <a:t>(</a:t>
            </a:r>
            <a:r>
              <a:rPr lang="en-GB" sz="1100" b="1" dirty="0"/>
              <a:t>roles</a:t>
            </a:r>
            <a:r>
              <a:rPr lang="en-GB" sz="1100" dirty="0"/>
              <a:t> </a:t>
            </a:r>
            <a:r>
              <a:rPr lang="en-GB" sz="1100" dirty="0" smtClean="0"/>
              <a:t>(TAC vs. </a:t>
            </a:r>
            <a:r>
              <a:rPr lang="en-GB" sz="1100" dirty="0" err="1" smtClean="0"/>
              <a:t>Fabricante</a:t>
            </a:r>
            <a:r>
              <a:rPr lang="en-GB" sz="1100" dirty="0" smtClean="0"/>
              <a:t>), </a:t>
            </a:r>
            <a:r>
              <a:rPr lang="en-GB" sz="1100" dirty="0"/>
              <a:t>el </a:t>
            </a:r>
            <a:r>
              <a:rPr lang="en-GB" sz="1100" b="1" dirty="0" err="1"/>
              <a:t>dominio</a:t>
            </a:r>
            <a:r>
              <a:rPr lang="en-GB" sz="1100" dirty="0"/>
              <a:t> (H vs. V) y </a:t>
            </a:r>
          </a:p>
          <a:p>
            <a:r>
              <a:rPr lang="en-GB" sz="1100" dirty="0" err="1"/>
              <a:t>los</a:t>
            </a:r>
            <a:r>
              <a:rPr lang="en-GB" sz="1100" dirty="0"/>
              <a:t> </a:t>
            </a:r>
            <a:r>
              <a:rPr lang="en-GB" sz="1100" b="1" dirty="0" err="1"/>
              <a:t>detalles</a:t>
            </a:r>
            <a:r>
              <a:rPr lang="en-GB" sz="1100" dirty="0"/>
              <a:t> de </a:t>
            </a:r>
            <a:r>
              <a:rPr lang="en-GB" sz="1100" dirty="0" err="1"/>
              <a:t>los</a:t>
            </a:r>
            <a:r>
              <a:rPr lang="en-GB" sz="1100" dirty="0"/>
              <a:t> </a:t>
            </a:r>
            <a:r>
              <a:rPr lang="en-GB" sz="1100" dirty="0" err="1"/>
              <a:t>departamentos</a:t>
            </a:r>
            <a:r>
              <a:rPr lang="en-GB" sz="1100" dirty="0"/>
              <a:t>: no se </a:t>
            </a:r>
            <a:r>
              <a:rPr lang="en-GB" sz="1100" dirty="0" err="1"/>
              <a:t>gestionan</a:t>
            </a:r>
            <a:r>
              <a:rPr lang="en-GB" sz="1100" dirty="0"/>
              <a:t> en el OMS)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710762" y="3775795"/>
            <a:ext cx="40018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B0F0"/>
                </a:solidFill>
              </a:rPr>
              <a:t>Datos</a:t>
            </a:r>
            <a:r>
              <a:rPr lang="es-ES" sz="1200" dirty="0"/>
              <a:t> de la organización </a:t>
            </a:r>
            <a:r>
              <a:rPr lang="es-ES" sz="1200" dirty="0">
                <a:solidFill>
                  <a:srgbClr val="00B0F0"/>
                </a:solidFill>
              </a:rPr>
              <a:t>estructurados</a:t>
            </a:r>
            <a:r>
              <a:rPr lang="es-ES" sz="1200" dirty="0"/>
              <a:t> con identificadores únicos (</a:t>
            </a:r>
            <a:r>
              <a:rPr lang="es-ES" sz="1200" dirty="0">
                <a:solidFill>
                  <a:srgbClr val="00B0F0"/>
                </a:solidFill>
              </a:rPr>
              <a:t>ID </a:t>
            </a:r>
            <a:r>
              <a:rPr lang="es-ES" sz="1200" dirty="0"/>
              <a:t>de la </a:t>
            </a:r>
            <a:r>
              <a:rPr lang="es-ES" sz="1200" dirty="0">
                <a:solidFill>
                  <a:srgbClr val="00B0F0"/>
                </a:solidFill>
              </a:rPr>
              <a:t>organización </a:t>
            </a:r>
            <a:r>
              <a:rPr lang="es-ES" sz="1200" dirty="0"/>
              <a:t>e </a:t>
            </a:r>
            <a:r>
              <a:rPr lang="es-ES" sz="1200" dirty="0">
                <a:solidFill>
                  <a:srgbClr val="00B0F0"/>
                </a:solidFill>
              </a:rPr>
              <a:t>ID</a:t>
            </a:r>
            <a:r>
              <a:rPr lang="es-ES" sz="1200" dirty="0"/>
              <a:t> de la </a:t>
            </a:r>
            <a:r>
              <a:rPr lang="es-ES" sz="1200" dirty="0">
                <a:solidFill>
                  <a:srgbClr val="00B0F0"/>
                </a:solidFill>
              </a:rPr>
              <a:t>ubicación</a:t>
            </a:r>
            <a:r>
              <a:rPr lang="es-ES" sz="1200" dirty="0"/>
              <a:t>) </a:t>
            </a:r>
            <a:r>
              <a:rPr lang="es-ES" sz="1200" dirty="0" smtClean="0"/>
              <a:t>,asignados </a:t>
            </a:r>
            <a:r>
              <a:rPr lang="es-ES" sz="1200" dirty="0"/>
              <a:t>a registros cargados desde los sistemas de origen (p. ej., código de referencia del sitio </a:t>
            </a:r>
            <a:r>
              <a:rPr lang="es-ES" sz="1200" dirty="0" err="1"/>
              <a:t>EudraGMDP</a:t>
            </a:r>
            <a:r>
              <a:rPr lang="es-ES" sz="1200" dirty="0"/>
              <a:t>)</a:t>
            </a:r>
            <a:endParaRPr lang="en-GB" sz="1200" dirty="0"/>
          </a:p>
        </p:txBody>
      </p:sp>
      <p:sp>
        <p:nvSpPr>
          <p:cNvPr id="13" name="Rectángulo 12"/>
          <p:cNvSpPr/>
          <p:nvPr/>
        </p:nvSpPr>
        <p:spPr>
          <a:xfrm>
            <a:off x="4595056" y="5097178"/>
            <a:ext cx="267579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1200" dirty="0"/>
              <a:t>El </a:t>
            </a:r>
            <a:r>
              <a:rPr lang="en-GB" sz="1200" dirty="0" err="1">
                <a:solidFill>
                  <a:srgbClr val="00B0F0"/>
                </a:solidFill>
              </a:rPr>
              <a:t>Location_ID</a:t>
            </a:r>
            <a:r>
              <a:rPr lang="en-GB" sz="1200" dirty="0">
                <a:solidFill>
                  <a:srgbClr val="00B0F0"/>
                </a:solidFill>
              </a:rPr>
              <a:t> </a:t>
            </a:r>
            <a:r>
              <a:rPr lang="en-GB" sz="1200" dirty="0" err="1"/>
              <a:t>será</a:t>
            </a:r>
            <a:r>
              <a:rPr lang="en-GB" sz="1200" dirty="0">
                <a:solidFill>
                  <a:srgbClr val="00B0F0"/>
                </a:solidFill>
              </a:rPr>
              <a:t> </a:t>
            </a:r>
            <a:r>
              <a:rPr lang="en-GB" sz="1200" dirty="0" err="1"/>
              <a:t>único</a:t>
            </a:r>
            <a:r>
              <a:rPr lang="en-GB" sz="1200" dirty="0"/>
              <a:t> y no </a:t>
            </a:r>
            <a:r>
              <a:rPr lang="en-GB" sz="1200" dirty="0" err="1"/>
              <a:t>cambiará</a:t>
            </a:r>
            <a:endParaRPr lang="en-GB" sz="1200" dirty="0"/>
          </a:p>
        </p:txBody>
      </p:sp>
      <p:sp>
        <p:nvSpPr>
          <p:cNvPr id="14" name="Rectángulo 13"/>
          <p:cNvSpPr/>
          <p:nvPr/>
        </p:nvSpPr>
        <p:spPr>
          <a:xfrm>
            <a:off x="707114" y="4341159"/>
            <a:ext cx="34193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OMS </a:t>
            </a:r>
            <a:r>
              <a:rPr lang="en-US" sz="1200" dirty="0" err="1">
                <a:solidFill>
                  <a:srgbClr val="000000"/>
                </a:solidFill>
              </a:rPr>
              <a:t>publica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B0F0"/>
                </a:solidFill>
              </a:rPr>
              <a:t>información</a:t>
            </a:r>
            <a:r>
              <a:rPr lang="en-US" sz="1200" b="1" dirty="0">
                <a:solidFill>
                  <a:srgbClr val="0070C1"/>
                </a:solidFill>
              </a:rPr>
              <a:t> </a:t>
            </a:r>
            <a:r>
              <a:rPr lang="en-US" sz="1200" dirty="0" err="1">
                <a:solidFill>
                  <a:srgbClr val="00B0F0"/>
                </a:solidFill>
              </a:rPr>
              <a:t>actualizada</a:t>
            </a:r>
            <a:r>
              <a:rPr lang="en-US" sz="1200" b="1" dirty="0">
                <a:solidFill>
                  <a:srgbClr val="0070C1"/>
                </a:solidFill>
              </a:rPr>
              <a:t> </a:t>
            </a:r>
            <a:r>
              <a:rPr lang="en-US" sz="1200" dirty="0" err="1">
                <a:solidFill>
                  <a:srgbClr val="00B0F0"/>
                </a:solidFill>
              </a:rPr>
              <a:t>disponible</a:t>
            </a:r>
            <a:r>
              <a:rPr lang="en-US" sz="1200" b="1" dirty="0">
                <a:solidFill>
                  <a:srgbClr val="0070C1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manteniendo</a:t>
            </a:r>
            <a:r>
              <a:rPr lang="en-US" sz="1200" dirty="0">
                <a:solidFill>
                  <a:srgbClr val="000000"/>
                </a:solidFill>
              </a:rPr>
              <a:t> las </a:t>
            </a:r>
            <a:r>
              <a:rPr lang="en-US" sz="1200" dirty="0" err="1">
                <a:solidFill>
                  <a:srgbClr val="000000"/>
                </a:solidFill>
              </a:rPr>
              <a:t>versiones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referenciadas</a:t>
            </a:r>
            <a:r>
              <a:rPr lang="en-US" sz="1200" dirty="0">
                <a:solidFill>
                  <a:srgbClr val="000000"/>
                </a:solidFill>
              </a:rPr>
              <a:t> con </a:t>
            </a:r>
            <a:r>
              <a:rPr lang="en-US" sz="1200" dirty="0" err="1">
                <a:solidFill>
                  <a:srgbClr val="000000"/>
                </a:solidFill>
              </a:rPr>
              <a:t>fecha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en-GB" sz="1200" dirty="0">
                <a:solidFill>
                  <a:srgbClr val="000000"/>
                </a:solidFill>
              </a:rPr>
              <a:t>(</a:t>
            </a:r>
            <a:r>
              <a:rPr lang="en-GB" sz="1200" i="1" dirty="0">
                <a:solidFill>
                  <a:srgbClr val="000000"/>
                </a:solidFill>
              </a:rPr>
              <a:t>version timestamp</a:t>
            </a:r>
            <a:r>
              <a:rPr lang="en-GB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22072" y="1264949"/>
            <a:ext cx="352839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OMS </a:t>
            </a:r>
            <a:r>
              <a:rPr lang="en-US" sz="1400" dirty="0">
                <a:solidFill>
                  <a:srgbClr val="00B0F0"/>
                </a:solidFill>
              </a:rPr>
              <a:t>no </a:t>
            </a:r>
            <a:r>
              <a:rPr lang="en-US" sz="1400" dirty="0" err="1">
                <a:solidFill>
                  <a:srgbClr val="00B0F0"/>
                </a:solidFill>
              </a:rPr>
              <a:t>tiene</a:t>
            </a:r>
            <a:r>
              <a:rPr lang="en-US" sz="1400" dirty="0">
                <a:solidFill>
                  <a:srgbClr val="00B0F0"/>
                </a:solidFill>
              </a:rPr>
              <a:t> personas </a:t>
            </a:r>
            <a:r>
              <a:rPr lang="en-US" sz="1400" dirty="0" err="1">
                <a:solidFill>
                  <a:srgbClr val="00B0F0"/>
                </a:solidFill>
              </a:rPr>
              <a:t>fisicas</a:t>
            </a:r>
            <a:r>
              <a:rPr lang="en-US" sz="1400" b="1" dirty="0">
                <a:solidFill>
                  <a:srgbClr val="0070C1"/>
                </a:solidFill>
              </a:rPr>
              <a:t>. </a:t>
            </a:r>
            <a:r>
              <a:rPr lang="en-US" sz="1400" dirty="0">
                <a:solidFill>
                  <a:srgbClr val="000000"/>
                </a:solidFill>
              </a:rPr>
              <a:t>Si se </a:t>
            </a:r>
            <a:r>
              <a:rPr lang="en-US" sz="1400" dirty="0" err="1">
                <a:solidFill>
                  <a:srgbClr val="000000"/>
                </a:solidFill>
              </a:rPr>
              <a:t>requieren</a:t>
            </a:r>
            <a:r>
              <a:rPr lang="en-US" sz="1400" dirty="0">
                <a:solidFill>
                  <a:srgbClr val="000000"/>
                </a:solidFill>
              </a:rPr>
              <a:t>  </a:t>
            </a:r>
            <a:r>
              <a:rPr lang="en-US" sz="1400" dirty="0" err="1">
                <a:solidFill>
                  <a:srgbClr val="000000"/>
                </a:solidFill>
              </a:rPr>
              <a:t>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algún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porocedimiento</a:t>
            </a:r>
            <a:r>
              <a:rPr lang="en-US" sz="1400" dirty="0">
                <a:solidFill>
                  <a:srgbClr val="000000"/>
                </a:solidFill>
              </a:rPr>
              <a:t> se </a:t>
            </a:r>
            <a:r>
              <a:rPr lang="en-US" sz="1400" dirty="0" err="1">
                <a:solidFill>
                  <a:srgbClr val="000000"/>
                </a:solidFill>
              </a:rPr>
              <a:t>gestiona</a:t>
            </a:r>
            <a:r>
              <a:rPr lang="en-US" sz="1400" dirty="0">
                <a:solidFill>
                  <a:srgbClr val="000000"/>
                </a:solidFill>
              </a:rPr>
              <a:t> con el Sistema </a:t>
            </a:r>
            <a:r>
              <a:rPr lang="en-US" sz="1400" dirty="0" err="1">
                <a:solidFill>
                  <a:srgbClr val="000000"/>
                </a:solidFill>
              </a:rPr>
              <a:t>implicado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n-GB" sz="1200" dirty="0"/>
          </a:p>
        </p:txBody>
      </p:sp>
      <p:sp>
        <p:nvSpPr>
          <p:cNvPr id="6" name="Rectángulo 5"/>
          <p:cNvSpPr/>
          <p:nvPr/>
        </p:nvSpPr>
        <p:spPr>
          <a:xfrm>
            <a:off x="1954515" y="82176"/>
            <a:ext cx="7813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OMS 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Introducción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711624" y="1700808"/>
            <a:ext cx="2448272" cy="244827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34 CuadroTexto">
            <a:extLst>
              <a:ext uri="{FF2B5EF4-FFF2-40B4-BE49-F238E27FC236}">
                <a16:creationId xmlns:a16="http://schemas.microsoft.com/office/drawing/2014/main" id="{1D2E62BD-768E-AA4C-9F22-73D6CBB3BF44}"/>
              </a:ext>
            </a:extLst>
          </p:cNvPr>
          <p:cNvSpPr txBox="1"/>
          <p:nvPr/>
        </p:nvSpPr>
        <p:spPr>
          <a:xfrm>
            <a:off x="3575720" y="263691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C21F3C"/>
                </a:solidFill>
                <a:latin typeface="Montserrat" pitchFamily="2" charset="77"/>
                <a:cs typeface="Arial" pitchFamily="34" charset="0"/>
              </a:rPr>
              <a:t>Perfiles </a:t>
            </a:r>
            <a:endParaRPr lang="es-ES" sz="5400" b="1" dirty="0">
              <a:solidFill>
                <a:srgbClr val="C21F3C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3" name="Marcador de texto 31">
            <a:extLst>
              <a:ext uri="{FF2B5EF4-FFF2-40B4-BE49-F238E27FC236}">
                <a16:creationId xmlns:a16="http://schemas.microsoft.com/office/drawing/2014/main" id="{6C88324A-3FD9-9E47-972B-DF8015951865}"/>
              </a:ext>
            </a:extLst>
          </p:cNvPr>
          <p:cNvSpPr txBox="1">
            <a:spLocks/>
          </p:cNvSpPr>
          <p:nvPr/>
        </p:nvSpPr>
        <p:spPr>
          <a:xfrm>
            <a:off x="2783633" y="1196752"/>
            <a:ext cx="2577865" cy="3760968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100" baseline="0">
                <a:solidFill>
                  <a:srgbClr val="304168"/>
                </a:solidFill>
                <a:latin typeface="Steelfish Rg" panose="020B0608020202040504" pitchFamily="34" charset="0"/>
                <a:ea typeface="+mn-ea"/>
                <a:cs typeface="DIN Pro Condensed Medium" panose="020B0504020101020102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6000" dirty="0">
              <a:solidFill>
                <a:srgbClr val="C21F3C"/>
              </a:solidFill>
              <a:latin typeface="Montserrat" pitchFamily="2" charset="77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C89EEBEA-AEAC-3847-B23C-606E196686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593" y="1484785"/>
            <a:ext cx="1108469" cy="11171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51984" y="353509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Z-SPOR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User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registration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B10B9BD7-1981-8A4C-9D21-F31FB55BA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281850"/>
              </p:ext>
            </p:extLst>
          </p:nvPr>
        </p:nvGraphicFramePr>
        <p:xfrm>
          <a:off x="2135560" y="620688"/>
          <a:ext cx="79928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2135560" y="2564904"/>
            <a:ext cx="1368152" cy="38164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37">
            <a:extLst>
              <a:ext uri="{FF2B5EF4-FFF2-40B4-BE49-F238E27FC236}">
                <a16:creationId xmlns:a16="http://schemas.microsoft.com/office/drawing/2014/main" id="{3F533236-E4F8-AA40-97F9-EA8E1B2FACBC}"/>
              </a:ext>
            </a:extLst>
          </p:cNvPr>
          <p:cNvSpPr/>
          <p:nvPr/>
        </p:nvSpPr>
        <p:spPr>
          <a:xfrm>
            <a:off x="3359697" y="2132856"/>
            <a:ext cx="2304255" cy="504056"/>
          </a:xfrm>
          <a:prstGeom prst="rect">
            <a:avLst/>
          </a:prstGeom>
          <a:solidFill>
            <a:srgbClr val="D71640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dirty="0">
              <a:solidFill>
                <a:srgbClr val="002060"/>
              </a:solidFill>
            </a:endParaRPr>
          </a:p>
        </p:txBody>
      </p:sp>
      <p:sp>
        <p:nvSpPr>
          <p:cNvPr id="16" name="34 CuadroTexto">
            <a:extLst>
              <a:ext uri="{FF2B5EF4-FFF2-40B4-BE49-F238E27FC236}">
                <a16:creationId xmlns:a16="http://schemas.microsoft.com/office/drawing/2014/main" id="{92B91829-8870-D540-87B5-D98D80984467}"/>
              </a:ext>
            </a:extLst>
          </p:cNvPr>
          <p:cNvSpPr txBox="1"/>
          <p:nvPr/>
        </p:nvSpPr>
        <p:spPr>
          <a:xfrm>
            <a:off x="3215680" y="2204864"/>
            <a:ext cx="2640682" cy="32867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Montserrat" pitchFamily="2" charset="77"/>
              </a:rPr>
              <a:t>Perfiles ESPECÍFICOS</a:t>
            </a:r>
          </a:p>
        </p:txBody>
      </p:sp>
      <p:pic>
        <p:nvPicPr>
          <p:cNvPr id="17" name="Imagen 15">
            <a:extLst>
              <a:ext uri="{FF2B5EF4-FFF2-40B4-BE49-F238E27FC236}">
                <a16:creationId xmlns:a16="http://schemas.microsoft.com/office/drawing/2014/main" id="{047A2098-DC71-6C49-B7B6-8882FB45851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1822" y="1732214"/>
            <a:ext cx="738556" cy="738556"/>
          </a:xfrm>
          <a:prstGeom prst="rect">
            <a:avLst/>
          </a:prstGeom>
        </p:spPr>
      </p:pic>
      <p:sp>
        <p:nvSpPr>
          <p:cNvPr id="18" name="17 Flecha curvada hacia abajo"/>
          <p:cNvSpPr/>
          <p:nvPr/>
        </p:nvSpPr>
        <p:spPr>
          <a:xfrm rot="5400000">
            <a:off x="8760296" y="1772816"/>
            <a:ext cx="1728192" cy="1584176"/>
          </a:xfrm>
          <a:prstGeom prst="curved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curvada hacia abajo"/>
          <p:cNvSpPr/>
          <p:nvPr/>
        </p:nvSpPr>
        <p:spPr>
          <a:xfrm rot="5400000">
            <a:off x="8688288" y="3717032"/>
            <a:ext cx="1728192" cy="1584176"/>
          </a:xfrm>
          <a:prstGeom prst="curved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E6A9F5-6CD0-6D4C-8086-8B0E59780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29736"/>
            <a:ext cx="1388285" cy="13583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1D8A52-A4E0-7145-A3CB-A46DBCD34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2384" y="501845"/>
            <a:ext cx="690937" cy="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423592" y="1988840"/>
            <a:ext cx="2160240" cy="216024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4 CuadroTexto">
            <a:extLst>
              <a:ext uri="{FF2B5EF4-FFF2-40B4-BE49-F238E27FC236}">
                <a16:creationId xmlns:a16="http://schemas.microsoft.com/office/drawing/2014/main" id="{1D2E62BD-768E-AA4C-9F22-73D6CBB3BF44}"/>
              </a:ext>
            </a:extLst>
          </p:cNvPr>
          <p:cNvSpPr txBox="1"/>
          <p:nvPr/>
        </p:nvSpPr>
        <p:spPr>
          <a:xfrm>
            <a:off x="4439816" y="2204865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Reglas</a:t>
            </a:r>
            <a:r>
              <a:rPr lang="en-US" sz="3200" b="1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 y </a:t>
            </a:r>
            <a:r>
              <a:rPr lang="en-US" sz="3200" b="1" dirty="0" err="1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procedimiento</a:t>
            </a:r>
            <a:r>
              <a:rPr lang="en-US" sz="3200" b="1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establecido</a:t>
            </a:r>
            <a:r>
              <a:rPr lang="en-US" sz="3200" b="1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 para </a:t>
            </a:r>
            <a:r>
              <a:rPr lang="en-US" sz="3200" b="1" dirty="0" err="1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su</a:t>
            </a:r>
            <a:r>
              <a:rPr lang="en-US" sz="3200" b="1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gestión</a:t>
            </a:r>
            <a:r>
              <a:rPr lang="en-US" sz="3200" b="1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 y </a:t>
            </a:r>
            <a:r>
              <a:rPr lang="en-US" sz="3200" b="1" dirty="0" err="1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  <a:sym typeface="Wingdings" pitchFamily="2" charset="2"/>
              </a:rPr>
              <a:t>mantenimiento</a:t>
            </a:r>
            <a:endParaRPr lang="es-ES" sz="3200" b="1" dirty="0">
              <a:solidFill>
                <a:srgbClr val="C00000"/>
              </a:solidFill>
            </a:endParaRPr>
          </a:p>
          <a:p>
            <a:pPr algn="ctr"/>
            <a:r>
              <a:rPr lang="es-ES_tradnl" sz="3200" b="1" dirty="0">
                <a:solidFill>
                  <a:srgbClr val="C00000"/>
                </a:solidFill>
                <a:latin typeface="Montserrat" pitchFamily="2" charset="77"/>
                <a:cs typeface="Arial" pitchFamily="34" charset="0"/>
              </a:rPr>
              <a:t> </a:t>
            </a:r>
            <a:endParaRPr lang="es-ES" sz="3200" b="1" dirty="0">
              <a:solidFill>
                <a:srgbClr val="C00000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C89EEBEA-AEAC-3847-B23C-606E196686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561" y="1556793"/>
            <a:ext cx="1108469" cy="111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ules Icon by Jeremy Nigh on Drib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9" y="2924944"/>
            <a:ext cx="1217713" cy="913284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4058521" y="537470"/>
            <a:ext cx="252028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itchFamily="2" charset="0"/>
              </a:rPr>
              <a:t>Nombre ORG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932712" y="519139"/>
            <a:ext cx="248376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itchFamily="2" charset="0"/>
              </a:rPr>
              <a:t>Dirección LOC </a:t>
            </a:r>
          </a:p>
        </p:txBody>
      </p:sp>
      <p:sp>
        <p:nvSpPr>
          <p:cNvPr id="4" name="Rectángulo redondeado 6">
            <a:extLst>
              <a:ext uri="{FF2B5EF4-FFF2-40B4-BE49-F238E27FC236}">
                <a16:creationId xmlns:a16="http://schemas.microsoft.com/office/drawing/2014/main" id="{CD32FB24-78E6-AF43-8B36-670BCD23B68E}"/>
              </a:ext>
            </a:extLst>
          </p:cNvPr>
          <p:cNvSpPr/>
          <p:nvPr/>
        </p:nvSpPr>
        <p:spPr>
          <a:xfrm>
            <a:off x="1709054" y="1772818"/>
            <a:ext cx="1872207" cy="504055"/>
          </a:xfrm>
          <a:prstGeom prst="roundRect">
            <a:avLst/>
          </a:prstGeom>
          <a:noFill/>
          <a:ln w="22225">
            <a:solidFill>
              <a:srgbClr val="19355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73">
              <a:solidFill>
                <a:srgbClr val="D0D0D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19536" y="191683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  <a:latin typeface="Montserrat" pitchFamily="2" charset="0"/>
              </a:rPr>
              <a:t>VALIDACIÓN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D32FB24-78E6-AF43-8B36-670BCD23B68E}"/>
              </a:ext>
            </a:extLst>
          </p:cNvPr>
          <p:cNvSpPr/>
          <p:nvPr/>
        </p:nvSpPr>
        <p:spPr>
          <a:xfrm>
            <a:off x="1775520" y="3717034"/>
            <a:ext cx="2376264" cy="576063"/>
          </a:xfrm>
          <a:prstGeom prst="roundRect">
            <a:avLst/>
          </a:prstGeom>
          <a:noFill/>
          <a:ln w="22225">
            <a:solidFill>
              <a:srgbClr val="19355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73">
              <a:solidFill>
                <a:srgbClr val="D0D0D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47528" y="386104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  <a:latin typeface="Montserrat" pitchFamily="2" charset="0"/>
              </a:rPr>
              <a:t>ESTANDARIZACIÓN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19397" y="183855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Montserrat" pitchFamily="2" charset="0"/>
              </a:rPr>
              <a:t>EEA: </a:t>
            </a:r>
            <a:r>
              <a:rPr lang="es-ES" sz="1600" dirty="0">
                <a:solidFill>
                  <a:srgbClr val="C00000"/>
                </a:solidFill>
                <a:latin typeface="Montserrat" pitchFamily="2" charset="0"/>
              </a:rPr>
              <a:t>Registro mercantil, </a:t>
            </a:r>
            <a:r>
              <a:rPr lang="es-ES" sz="1600" dirty="0" smtClean="0">
                <a:solidFill>
                  <a:srgbClr val="C00000"/>
                </a:solidFill>
                <a:latin typeface="Montserrat" pitchFamily="2" charset="0"/>
              </a:rPr>
              <a:t>GMP</a:t>
            </a:r>
            <a:r>
              <a:rPr lang="es-ES" sz="1600" dirty="0">
                <a:solidFill>
                  <a:srgbClr val="C00000"/>
                </a:solidFill>
                <a:latin typeface="Montserrat" pitchFamily="2" charset="0"/>
              </a:rPr>
              <a:t>, web </a:t>
            </a:r>
            <a:r>
              <a:rPr lang="es-ES" sz="1600" dirty="0" smtClean="0">
                <a:solidFill>
                  <a:srgbClr val="C00000"/>
                </a:solidFill>
                <a:latin typeface="Montserrat" pitchFamily="2" charset="0"/>
              </a:rPr>
              <a:t>oficial,</a:t>
            </a:r>
            <a:r>
              <a:rPr lang="es-ES" sz="1600" dirty="0">
                <a:solidFill>
                  <a:srgbClr val="C00000"/>
                </a:solidFill>
                <a:latin typeface="Montserrat" pitchFamily="2" charset="0"/>
              </a:rPr>
              <a:t> Carta </a:t>
            </a:r>
            <a:r>
              <a:rPr lang="es-ES" sz="1600" dirty="0" smtClean="0">
                <a:solidFill>
                  <a:srgbClr val="C00000"/>
                </a:solidFill>
                <a:latin typeface="Montserrat" pitchFamily="2" charset="0"/>
              </a:rPr>
              <a:t>oficial</a:t>
            </a:r>
            <a:r>
              <a:rPr lang="es-ES" sz="1600" dirty="0">
                <a:solidFill>
                  <a:srgbClr val="C00000"/>
                </a:solidFill>
                <a:latin typeface="Montserrat" pitchFamily="2" charset="0"/>
              </a:rPr>
              <a:t>.</a:t>
            </a:r>
          </a:p>
          <a:p>
            <a:r>
              <a:rPr lang="es-ES" sz="1600" b="1" dirty="0">
                <a:solidFill>
                  <a:srgbClr val="C00000"/>
                </a:solidFill>
                <a:latin typeface="Montserrat" pitchFamily="2" charset="0"/>
              </a:rPr>
              <a:t>No EEA: </a:t>
            </a:r>
            <a:r>
              <a:rPr lang="es-ES" sz="1600" dirty="0">
                <a:solidFill>
                  <a:srgbClr val="C00000"/>
                </a:solidFill>
                <a:latin typeface="Montserrat" pitchFamily="2" charset="0"/>
              </a:rPr>
              <a:t>Registros, web oficiales, DUNS o GS1 </a:t>
            </a:r>
            <a:endParaRPr lang="es-ES" sz="1600" i="1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10" name="Llamada ovalada 9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1592666" y="1210465"/>
            <a:ext cx="522748" cy="508331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1625325" y="1268760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Llamada ovalada 9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1592666" y="3154681"/>
            <a:ext cx="522748" cy="508331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3" name="Rectángulo 10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1625325" y="3212976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367808" y="3789041"/>
            <a:ext cx="2592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  <a:latin typeface="Montserrat" pitchFamily="2" charset="0"/>
              </a:rPr>
              <a:t>OMS Data </a:t>
            </a:r>
            <a:r>
              <a:rPr lang="es-ES" sz="1600" b="1" dirty="0" err="1">
                <a:solidFill>
                  <a:srgbClr val="C00000"/>
                </a:solidFill>
                <a:latin typeface="Montserrat" pitchFamily="2" charset="0"/>
              </a:rPr>
              <a:t>Quality</a:t>
            </a:r>
            <a:r>
              <a:rPr lang="es-ES" sz="1600" b="1" dirty="0">
                <a:solidFill>
                  <a:srgbClr val="C00000"/>
                </a:solidFill>
                <a:latin typeface="Montserrat" pitchFamily="2" charset="0"/>
              </a:rPr>
              <a:t> </a:t>
            </a:r>
            <a:r>
              <a:rPr lang="es-ES" sz="1600" b="1" dirty="0" err="1">
                <a:solidFill>
                  <a:srgbClr val="C00000"/>
                </a:solidFill>
                <a:latin typeface="Montserrat" pitchFamily="2" charset="0"/>
              </a:rPr>
              <a:t>Standards</a:t>
            </a:r>
            <a:endParaRPr lang="es-ES" sz="1600" b="1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608168" y="3717032"/>
            <a:ext cx="280831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i="1" dirty="0" err="1">
                <a:solidFill>
                  <a:srgbClr val="C00000"/>
                </a:solidFill>
                <a:latin typeface="Montserrat" pitchFamily="2" charset="0"/>
              </a:rPr>
              <a:t>AdressDoctor</a:t>
            </a:r>
            <a:r>
              <a:rPr lang="es-ES" dirty="0">
                <a:solidFill>
                  <a:srgbClr val="C00000"/>
                </a:solidFill>
                <a:latin typeface="Montserrat" pitchFamily="2" charset="0"/>
              </a:rPr>
              <a:t>, que utiliza los Servicios Postales nacionales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6047479" y="955716"/>
            <a:ext cx="432048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8054282" y="937580"/>
            <a:ext cx="495672" cy="7284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209839" y="980849"/>
            <a:ext cx="674432" cy="271863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9480376" y="908720"/>
            <a:ext cx="576064" cy="27363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27 Grupo"/>
          <p:cNvGrpSpPr/>
          <p:nvPr/>
        </p:nvGrpSpPr>
        <p:grpSpPr>
          <a:xfrm>
            <a:off x="2927649" y="4869160"/>
            <a:ext cx="5809419" cy="1008112"/>
            <a:chOff x="916649" y="0"/>
            <a:chExt cx="4435630" cy="813714"/>
          </a:xfrm>
        </p:grpSpPr>
        <p:sp>
          <p:nvSpPr>
            <p:cNvPr id="29" name="28 Rectángulo"/>
            <p:cNvSpPr/>
            <p:nvPr/>
          </p:nvSpPr>
          <p:spPr>
            <a:xfrm>
              <a:off x="916649" y="0"/>
              <a:ext cx="4435630" cy="813714"/>
            </a:xfrm>
            <a:prstGeom prst="rect">
              <a:avLst/>
            </a:prstGeom>
            <a:solidFill>
              <a:srgbClr val="BDDD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916649" y="0"/>
              <a:ext cx="4435630" cy="813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886" tIns="60960" rIns="60960" bIns="609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>
                <a:latin typeface="Montserrat Medium" pitchFamily="2" charset="77"/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2927648" y="4941169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Estas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reglas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explican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por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qué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las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descripciones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de OMS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pueden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no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coincidir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con los Registros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nacionales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u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otros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documentos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soporte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4151784" y="3645024"/>
            <a:ext cx="2952328" cy="86409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2" descr="Personal laboral de correos y telégrafos - Academia A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2491" y="4653136"/>
            <a:ext cx="1081665" cy="720080"/>
          </a:xfrm>
          <a:prstGeom prst="rect">
            <a:avLst/>
          </a:prstGeom>
          <a:noFill/>
        </p:spPr>
      </p:pic>
      <p:sp>
        <p:nvSpPr>
          <p:cNvPr id="34" name="33 Rectángulo"/>
          <p:cNvSpPr/>
          <p:nvPr/>
        </p:nvSpPr>
        <p:spPr>
          <a:xfrm>
            <a:off x="3865963" y="413291"/>
            <a:ext cx="6624737" cy="2337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0AC4535-6EA1-F540-BF59-7559CE721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96" y="3545253"/>
            <a:ext cx="800745" cy="70901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CFB5A40-3B07-0446-BF60-4B5DC4EE9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424" y="1916832"/>
            <a:ext cx="909745" cy="84667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9A11146-D958-F248-BFB2-6BEC485AE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509" y="153293"/>
            <a:ext cx="1316115" cy="1162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11687</TotalTime>
  <Words>1031</Words>
  <Application>Microsoft Office PowerPoint</Application>
  <PresentationFormat>Panorámica</PresentationFormat>
  <Paragraphs>180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Arial</vt:lpstr>
      <vt:lpstr>Calibri</vt:lpstr>
      <vt:lpstr>DIN Pro Bold</vt:lpstr>
      <vt:lpstr>DIN Pro Condensed Black</vt:lpstr>
      <vt:lpstr>DIN Pro Condensed Medium</vt:lpstr>
      <vt:lpstr>Mongolian Baiti</vt:lpstr>
      <vt:lpstr>Montserrat</vt:lpstr>
      <vt:lpstr>Montserrat Black</vt:lpstr>
      <vt:lpstr>Montserrat ExtraBold</vt:lpstr>
      <vt:lpstr>Montserrat Medium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bperezp</dc:creator>
  <cp:lastModifiedBy>Lázaro Salcedo, Isabel</cp:lastModifiedBy>
  <cp:revision>513</cp:revision>
  <dcterms:created xsi:type="dcterms:W3CDTF">2022-05-05T06:37:58Z</dcterms:created>
  <dcterms:modified xsi:type="dcterms:W3CDTF">2025-03-27T00:38:47Z</dcterms:modified>
</cp:coreProperties>
</file>